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6"/>
  </p:notesMasterIdLst>
  <p:handoutMasterIdLst>
    <p:handoutMasterId r:id="rId47"/>
  </p:handoutMasterIdLst>
  <p:sldIdLst>
    <p:sldId id="280" r:id="rId2"/>
    <p:sldId id="282" r:id="rId3"/>
    <p:sldId id="301" r:id="rId4"/>
    <p:sldId id="281" r:id="rId5"/>
    <p:sldId id="292" r:id="rId6"/>
    <p:sldId id="259" r:id="rId7"/>
    <p:sldId id="260" r:id="rId8"/>
    <p:sldId id="261" r:id="rId9"/>
    <p:sldId id="264" r:id="rId10"/>
    <p:sldId id="265" r:id="rId11"/>
    <p:sldId id="263" r:id="rId12"/>
    <p:sldId id="257" r:id="rId13"/>
    <p:sldId id="272" r:id="rId14"/>
    <p:sldId id="286" r:id="rId15"/>
    <p:sldId id="284" r:id="rId16"/>
    <p:sldId id="285" r:id="rId17"/>
    <p:sldId id="304" r:id="rId18"/>
    <p:sldId id="283" r:id="rId19"/>
    <p:sldId id="287" r:id="rId20"/>
    <p:sldId id="266" r:id="rId21"/>
    <p:sldId id="274" r:id="rId22"/>
    <p:sldId id="275" r:id="rId23"/>
    <p:sldId id="276" r:id="rId24"/>
    <p:sldId id="289" r:id="rId25"/>
    <p:sldId id="277" r:id="rId26"/>
    <p:sldId id="278" r:id="rId27"/>
    <p:sldId id="296" r:id="rId28"/>
    <p:sldId id="288" r:id="rId29"/>
    <p:sldId id="268" r:id="rId30"/>
    <p:sldId id="290" r:id="rId31"/>
    <p:sldId id="269" r:id="rId32"/>
    <p:sldId id="305" r:id="rId33"/>
    <p:sldId id="300" r:id="rId34"/>
    <p:sldId id="297" r:id="rId35"/>
    <p:sldId id="299" r:id="rId36"/>
    <p:sldId id="298" r:id="rId37"/>
    <p:sldId id="302" r:id="rId38"/>
    <p:sldId id="291" r:id="rId39"/>
    <p:sldId id="303" r:id="rId40"/>
    <p:sldId id="293" r:id="rId41"/>
    <p:sldId id="294" r:id="rId42"/>
    <p:sldId id="295" r:id="rId43"/>
    <p:sldId id="270" r:id="rId44"/>
    <p:sldId id="2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E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3" autoAdjust="0"/>
    <p:restoredTop sz="94660"/>
  </p:normalViewPr>
  <p:slideViewPr>
    <p:cSldViewPr snapToGrid="0">
      <p:cViewPr varScale="1">
        <p:scale>
          <a:sx n="116" d="100"/>
          <a:sy n="116" d="100"/>
        </p:scale>
        <p:origin x="456" y="108"/>
      </p:cViewPr>
      <p:guideLst/>
    </p:cSldViewPr>
  </p:slideViewPr>
  <p:notesTextViewPr>
    <p:cViewPr>
      <p:scale>
        <a:sx n="3" d="2"/>
        <a:sy n="3" d="2"/>
      </p:scale>
      <p:origin x="0" y="0"/>
    </p:cViewPr>
  </p:notesTextViewPr>
  <p:notesViewPr>
    <p:cSldViewPr snapToGrid="0">
      <p:cViewPr varScale="1">
        <p:scale>
          <a:sx n="88" d="100"/>
          <a:sy n="88" d="100"/>
        </p:scale>
        <p:origin x="37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213" y="0"/>
            <a:ext cx="2971227" cy="458788"/>
          </a:xfrm>
          <a:prstGeom prst="rect">
            <a:avLst/>
          </a:prstGeom>
        </p:spPr>
        <p:txBody>
          <a:bodyPr vert="horz" lIns="91440" tIns="45720" rIns="91440" bIns="45720" rtlCol="0"/>
          <a:lstStyle>
            <a:lvl1pPr algn="r">
              <a:defRPr sz="1200"/>
            </a:lvl1pPr>
          </a:lstStyle>
          <a:p>
            <a:fld id="{1BD6B92C-1325-4E7B-A62B-F5BB2E2E3977}" type="datetimeFigureOut">
              <a:rPr lang="en-US" smtClean="0"/>
              <a:t>10/15/2020</a:t>
            </a:fld>
            <a:endParaRPr lang="en-US"/>
          </a:p>
        </p:txBody>
      </p:sp>
      <p:sp>
        <p:nvSpPr>
          <p:cNvPr id="4" name="Footer Placeholder 3"/>
          <p:cNvSpPr>
            <a:spLocks noGrp="1"/>
          </p:cNvSpPr>
          <p:nvPr>
            <p:ph type="ftr" sz="quarter" idx="2"/>
          </p:nvPr>
        </p:nvSpPr>
        <p:spPr>
          <a:xfrm>
            <a:off x="0" y="8685214"/>
            <a:ext cx="297122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213" y="8685214"/>
            <a:ext cx="2971227" cy="458787"/>
          </a:xfrm>
          <a:prstGeom prst="rect">
            <a:avLst/>
          </a:prstGeom>
        </p:spPr>
        <p:txBody>
          <a:bodyPr vert="horz" lIns="91440" tIns="45720" rIns="91440" bIns="45720" rtlCol="0" anchor="b"/>
          <a:lstStyle>
            <a:lvl1pPr algn="r">
              <a:defRPr sz="1200"/>
            </a:lvl1pPr>
          </a:lstStyle>
          <a:p>
            <a:fld id="{4DF95A7B-ED9B-497F-B334-25E1FE7ADE8F}" type="slidenum">
              <a:rPr lang="en-US" smtClean="0"/>
              <a:t>‹#›</a:t>
            </a:fld>
            <a:endParaRPr lang="en-US"/>
          </a:p>
        </p:txBody>
      </p:sp>
    </p:spTree>
    <p:extLst>
      <p:ext uri="{BB962C8B-B14F-4D97-AF65-F5344CB8AC3E}">
        <p14:creationId xmlns:p14="http://schemas.microsoft.com/office/powerpoint/2010/main" val="157442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213" y="0"/>
            <a:ext cx="2971227" cy="458788"/>
          </a:xfrm>
          <a:prstGeom prst="rect">
            <a:avLst/>
          </a:prstGeom>
        </p:spPr>
        <p:txBody>
          <a:bodyPr vert="horz" lIns="91440" tIns="45720" rIns="91440" bIns="45720" rtlCol="0"/>
          <a:lstStyle>
            <a:lvl1pPr algn="r">
              <a:defRPr sz="1200"/>
            </a:lvl1pPr>
          </a:lstStyle>
          <a:p>
            <a:fld id="{A24121A6-9594-40F9-913F-8236996BA74F}"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268" y="4400550"/>
            <a:ext cx="5485464"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22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213" y="8685214"/>
            <a:ext cx="2971227" cy="458787"/>
          </a:xfrm>
          <a:prstGeom prst="rect">
            <a:avLst/>
          </a:prstGeom>
        </p:spPr>
        <p:txBody>
          <a:bodyPr vert="horz" lIns="91440" tIns="45720" rIns="91440" bIns="45720" rtlCol="0" anchor="b"/>
          <a:lstStyle>
            <a:lvl1pPr algn="r">
              <a:defRPr sz="1200"/>
            </a:lvl1pPr>
          </a:lstStyle>
          <a:p>
            <a:fld id="{08EE375F-50FB-4836-B052-FE29E6085CB9}" type="slidenum">
              <a:rPr lang="en-US" smtClean="0"/>
              <a:t>‹#›</a:t>
            </a:fld>
            <a:endParaRPr lang="en-US"/>
          </a:p>
        </p:txBody>
      </p:sp>
    </p:spTree>
    <p:extLst>
      <p:ext uri="{BB962C8B-B14F-4D97-AF65-F5344CB8AC3E}">
        <p14:creationId xmlns:p14="http://schemas.microsoft.com/office/powerpoint/2010/main" val="89145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6</a:t>
            </a:fld>
            <a:endParaRPr lang="en-US"/>
          </a:p>
        </p:txBody>
      </p:sp>
    </p:spTree>
    <p:extLst>
      <p:ext uri="{BB962C8B-B14F-4D97-AF65-F5344CB8AC3E}">
        <p14:creationId xmlns:p14="http://schemas.microsoft.com/office/powerpoint/2010/main" val="564392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E375F-50FB-4836-B052-FE29E6085CB9}" type="slidenum">
              <a:rPr lang="en-US" smtClean="0"/>
              <a:t>21</a:t>
            </a:fld>
            <a:endParaRPr lang="en-US"/>
          </a:p>
        </p:txBody>
      </p:sp>
    </p:spTree>
    <p:extLst>
      <p:ext uri="{BB962C8B-B14F-4D97-AF65-F5344CB8AC3E}">
        <p14:creationId xmlns:p14="http://schemas.microsoft.com/office/powerpoint/2010/main" val="127771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22</a:t>
            </a:fld>
            <a:endParaRPr lang="en-US"/>
          </a:p>
        </p:txBody>
      </p:sp>
    </p:spTree>
    <p:extLst>
      <p:ext uri="{BB962C8B-B14F-4D97-AF65-F5344CB8AC3E}">
        <p14:creationId xmlns:p14="http://schemas.microsoft.com/office/powerpoint/2010/main" val="85426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23</a:t>
            </a:fld>
            <a:endParaRPr lang="en-US"/>
          </a:p>
        </p:txBody>
      </p:sp>
    </p:spTree>
    <p:extLst>
      <p:ext uri="{BB962C8B-B14F-4D97-AF65-F5344CB8AC3E}">
        <p14:creationId xmlns:p14="http://schemas.microsoft.com/office/powerpoint/2010/main" val="426896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25</a:t>
            </a:fld>
            <a:endParaRPr lang="en-US"/>
          </a:p>
        </p:txBody>
      </p:sp>
    </p:spTree>
    <p:extLst>
      <p:ext uri="{BB962C8B-B14F-4D97-AF65-F5344CB8AC3E}">
        <p14:creationId xmlns:p14="http://schemas.microsoft.com/office/powerpoint/2010/main" val="169590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26</a:t>
            </a:fld>
            <a:endParaRPr lang="en-US"/>
          </a:p>
        </p:txBody>
      </p:sp>
    </p:spTree>
    <p:extLst>
      <p:ext uri="{BB962C8B-B14F-4D97-AF65-F5344CB8AC3E}">
        <p14:creationId xmlns:p14="http://schemas.microsoft.com/office/powerpoint/2010/main" val="419291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29</a:t>
            </a:fld>
            <a:endParaRPr lang="en-US"/>
          </a:p>
        </p:txBody>
      </p:sp>
    </p:spTree>
    <p:extLst>
      <p:ext uri="{BB962C8B-B14F-4D97-AF65-F5344CB8AC3E}">
        <p14:creationId xmlns:p14="http://schemas.microsoft.com/office/powerpoint/2010/main" val="182162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31</a:t>
            </a:fld>
            <a:endParaRPr lang="en-US"/>
          </a:p>
        </p:txBody>
      </p:sp>
    </p:spTree>
    <p:extLst>
      <p:ext uri="{BB962C8B-B14F-4D97-AF65-F5344CB8AC3E}">
        <p14:creationId xmlns:p14="http://schemas.microsoft.com/office/powerpoint/2010/main" val="24169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43</a:t>
            </a:fld>
            <a:endParaRPr lang="en-US"/>
          </a:p>
        </p:txBody>
      </p:sp>
    </p:spTree>
    <p:extLst>
      <p:ext uri="{BB962C8B-B14F-4D97-AF65-F5344CB8AC3E}">
        <p14:creationId xmlns:p14="http://schemas.microsoft.com/office/powerpoint/2010/main" val="356290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44</a:t>
            </a:fld>
            <a:endParaRPr lang="en-US"/>
          </a:p>
        </p:txBody>
      </p:sp>
    </p:spTree>
    <p:extLst>
      <p:ext uri="{BB962C8B-B14F-4D97-AF65-F5344CB8AC3E}">
        <p14:creationId xmlns:p14="http://schemas.microsoft.com/office/powerpoint/2010/main" val="115052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7</a:t>
            </a:fld>
            <a:endParaRPr lang="en-US"/>
          </a:p>
        </p:txBody>
      </p:sp>
    </p:spTree>
    <p:extLst>
      <p:ext uri="{BB962C8B-B14F-4D97-AF65-F5344CB8AC3E}">
        <p14:creationId xmlns:p14="http://schemas.microsoft.com/office/powerpoint/2010/main" val="77429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8</a:t>
            </a:fld>
            <a:endParaRPr lang="en-US"/>
          </a:p>
        </p:txBody>
      </p:sp>
    </p:spTree>
    <p:extLst>
      <p:ext uri="{BB962C8B-B14F-4D97-AF65-F5344CB8AC3E}">
        <p14:creationId xmlns:p14="http://schemas.microsoft.com/office/powerpoint/2010/main" val="225729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9</a:t>
            </a:fld>
            <a:endParaRPr lang="en-US"/>
          </a:p>
        </p:txBody>
      </p:sp>
    </p:spTree>
    <p:extLst>
      <p:ext uri="{BB962C8B-B14F-4D97-AF65-F5344CB8AC3E}">
        <p14:creationId xmlns:p14="http://schemas.microsoft.com/office/powerpoint/2010/main" val="310270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10</a:t>
            </a:fld>
            <a:endParaRPr lang="en-US"/>
          </a:p>
        </p:txBody>
      </p:sp>
    </p:spTree>
    <p:extLst>
      <p:ext uri="{BB962C8B-B14F-4D97-AF65-F5344CB8AC3E}">
        <p14:creationId xmlns:p14="http://schemas.microsoft.com/office/powerpoint/2010/main" val="17594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11</a:t>
            </a:fld>
            <a:endParaRPr lang="en-US"/>
          </a:p>
        </p:txBody>
      </p:sp>
    </p:spTree>
    <p:extLst>
      <p:ext uri="{BB962C8B-B14F-4D97-AF65-F5344CB8AC3E}">
        <p14:creationId xmlns:p14="http://schemas.microsoft.com/office/powerpoint/2010/main" val="279667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12</a:t>
            </a:fld>
            <a:endParaRPr lang="en-US"/>
          </a:p>
        </p:txBody>
      </p:sp>
    </p:spTree>
    <p:extLst>
      <p:ext uri="{BB962C8B-B14F-4D97-AF65-F5344CB8AC3E}">
        <p14:creationId xmlns:p14="http://schemas.microsoft.com/office/powerpoint/2010/main" val="18808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13</a:t>
            </a:fld>
            <a:endParaRPr lang="en-US"/>
          </a:p>
        </p:txBody>
      </p:sp>
    </p:spTree>
    <p:extLst>
      <p:ext uri="{BB962C8B-B14F-4D97-AF65-F5344CB8AC3E}">
        <p14:creationId xmlns:p14="http://schemas.microsoft.com/office/powerpoint/2010/main" val="235024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E375F-50FB-4836-B052-FE29E6085CB9}" type="slidenum">
              <a:rPr lang="en-US" smtClean="0"/>
              <a:t>20</a:t>
            </a:fld>
            <a:endParaRPr lang="en-US"/>
          </a:p>
        </p:txBody>
      </p:sp>
    </p:spTree>
    <p:extLst>
      <p:ext uri="{BB962C8B-B14F-4D97-AF65-F5344CB8AC3E}">
        <p14:creationId xmlns:p14="http://schemas.microsoft.com/office/powerpoint/2010/main" val="2737679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04BAFC-CF1F-4484-ADF0-FF592AB15CE2}"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36106201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124161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99141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82D226F-6DD3-4E64-B4E7-5BE7AA9703C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4001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109545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04BAFC-CF1F-4484-ADF0-FF592AB15CE2}"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683360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04BAFC-CF1F-4484-ADF0-FF592AB15CE2}"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235953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4BAFC-CF1F-4484-ADF0-FF592AB15CE2}"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80806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804BAFC-CF1F-4484-ADF0-FF592AB15CE2}" type="datetimeFigureOut">
              <a:rPr lang="en-US" smtClean="0"/>
              <a:t>10/15/2020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82D226F-6DD3-4E64-B4E7-5BE7AA9703C5}" type="slidenum">
              <a:rPr lang="en-US" smtClean="0"/>
              <a:t>‹#›</a:t>
            </a:fld>
            <a:endParaRPr lang="en-US"/>
          </a:p>
        </p:txBody>
      </p:sp>
    </p:spTree>
    <p:extLst>
      <p:ext uri="{BB962C8B-B14F-4D97-AF65-F5344CB8AC3E}">
        <p14:creationId xmlns:p14="http://schemas.microsoft.com/office/powerpoint/2010/main" val="265466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2192000" cy="136819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753228"/>
            <a:ext cx="12188824" cy="1080938"/>
          </a:xfrm>
        </p:spPr>
        <p:txBody>
          <a:bodyPr>
            <a:normAutofit/>
          </a:bodyPr>
          <a:lstStyle>
            <a:lvl1pPr algn="ctr">
              <a:defRPr sz="4000">
                <a:solidFill>
                  <a:schemeClr val="bg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04BAFC-CF1F-4484-ADF0-FF592AB15CE2}"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7812" y="473836"/>
            <a:ext cx="1632168" cy="1632168"/>
          </a:xfrm>
          <a:prstGeom prst="rect">
            <a:avLst/>
          </a:prstGeom>
        </p:spPr>
      </p:pic>
    </p:spTree>
    <p:extLst>
      <p:ext uri="{BB962C8B-B14F-4D97-AF65-F5344CB8AC3E}">
        <p14:creationId xmlns:p14="http://schemas.microsoft.com/office/powerpoint/2010/main" val="957325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3180" y="2740913"/>
            <a:ext cx="12195180" cy="136819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2895101"/>
            <a:ext cx="12188821" cy="1090788"/>
          </a:xfrm>
        </p:spPr>
        <p:txBody>
          <a:bodyPr anchor="ctr">
            <a:normAutofit/>
          </a:bodyPr>
          <a:lstStyle>
            <a:lvl1pPr algn="ctr">
              <a:defRPr sz="36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804BAFC-CF1F-4484-ADF0-FF592AB15CE2}"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0145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1442705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04BAFC-CF1F-4484-ADF0-FF592AB15CE2}"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387669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04BAFC-CF1F-4484-ADF0-FF592AB15CE2}"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407324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64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285792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4BAFC-CF1F-4484-ADF0-FF592AB15CE2}"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D226F-6DD3-4E64-B4E7-5BE7AA9703C5}" type="slidenum">
              <a:rPr lang="en-US" smtClean="0"/>
              <a:t>‹#›</a:t>
            </a:fld>
            <a:endParaRPr lang="en-US"/>
          </a:p>
        </p:txBody>
      </p:sp>
    </p:spTree>
    <p:extLst>
      <p:ext uri="{BB962C8B-B14F-4D97-AF65-F5344CB8AC3E}">
        <p14:creationId xmlns:p14="http://schemas.microsoft.com/office/powerpoint/2010/main" val="283608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04BAFC-CF1F-4484-ADF0-FF592AB15CE2}" type="datetimeFigureOut">
              <a:rPr lang="en-US" smtClean="0"/>
              <a:t>10/15/2020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82D226F-6DD3-4E64-B4E7-5BE7AA9703C5}" type="slidenum">
              <a:rPr lang="en-US" smtClean="0"/>
              <a:t>‹#›</a:t>
            </a:fld>
            <a:endParaRPr lang="en-US"/>
          </a:p>
        </p:txBody>
      </p:sp>
    </p:spTree>
    <p:extLst>
      <p:ext uri="{BB962C8B-B14F-4D97-AF65-F5344CB8AC3E}">
        <p14:creationId xmlns:p14="http://schemas.microsoft.com/office/powerpoint/2010/main" val="56188365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2192000" cy="1080938"/>
          </a:xfrm>
        </p:spPr>
        <p:txBody>
          <a:bodyPr/>
          <a:lstStyle/>
          <a:p>
            <a:r>
              <a:rPr lang="en-US" dirty="0" smtClean="0"/>
              <a:t>Welcome</a:t>
            </a:r>
            <a:endParaRPr lang="en-US" dirty="0"/>
          </a:p>
        </p:txBody>
      </p:sp>
      <p:sp>
        <p:nvSpPr>
          <p:cNvPr id="3" name="Content Placeholder 2"/>
          <p:cNvSpPr>
            <a:spLocks noGrp="1"/>
          </p:cNvSpPr>
          <p:nvPr>
            <p:ph idx="1"/>
          </p:nvPr>
        </p:nvSpPr>
        <p:spPr>
          <a:xfrm>
            <a:off x="219306" y="2163878"/>
            <a:ext cx="11766748" cy="4300059"/>
          </a:xfrm>
        </p:spPr>
        <p:txBody>
          <a:bodyPr>
            <a:normAutofit/>
          </a:bodyPr>
          <a:lstStyle/>
          <a:p>
            <a:pPr marL="0" indent="0" algn="ctr">
              <a:buNone/>
            </a:pPr>
            <a:r>
              <a:rPr lang="en-US" sz="2800" b="1" dirty="0">
                <a:solidFill>
                  <a:schemeClr val="bg2"/>
                </a:solidFill>
              </a:rPr>
              <a:t>Police Reform – Community </a:t>
            </a:r>
            <a:r>
              <a:rPr lang="en-US" sz="2800" b="1" dirty="0" smtClean="0">
                <a:solidFill>
                  <a:schemeClr val="bg2"/>
                </a:solidFill>
              </a:rPr>
              <a:t>/ Stakeholders Meetings</a:t>
            </a:r>
          </a:p>
          <a:p>
            <a:pPr marL="0" indent="0" algn="ctr">
              <a:buNone/>
            </a:pPr>
            <a:r>
              <a:rPr lang="en-US" sz="2800" b="1" dirty="0" smtClean="0">
                <a:solidFill>
                  <a:schemeClr val="bg2"/>
                </a:solidFill>
              </a:rPr>
              <a:t>Sheriff Brooks J. Bigwarfe</a:t>
            </a:r>
            <a:endParaRPr lang="en-US" sz="2800" b="1" dirty="0">
              <a:solidFill>
                <a:schemeClr val="bg2"/>
              </a:solidFill>
            </a:endParaRPr>
          </a:p>
          <a:p>
            <a:pPr marL="0" indent="0">
              <a:buNone/>
            </a:pPr>
            <a:endParaRPr lang="en-US" dirty="0">
              <a:solidFill>
                <a:schemeClr val="bg2"/>
              </a:solidFill>
            </a:endParaRPr>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dirty="0" smtClean="0">
                <a:solidFill>
                  <a:schemeClr val="bg2"/>
                </a:solidFill>
              </a:rPr>
              <a:t>October </a:t>
            </a:r>
            <a:r>
              <a:rPr lang="en-US" dirty="0">
                <a:solidFill>
                  <a:schemeClr val="bg2"/>
                </a:solidFill>
              </a:rPr>
              <a:t>13</a:t>
            </a:r>
            <a:r>
              <a:rPr lang="en-US" baseline="30000" dirty="0">
                <a:solidFill>
                  <a:schemeClr val="bg2"/>
                </a:solidFill>
              </a:rPr>
              <a:t>th</a:t>
            </a:r>
            <a:r>
              <a:rPr lang="en-US" dirty="0">
                <a:solidFill>
                  <a:schemeClr val="bg2"/>
                </a:solidFill>
              </a:rPr>
              <a:t>, </a:t>
            </a:r>
            <a:r>
              <a:rPr lang="en-US" dirty="0" smtClean="0">
                <a:solidFill>
                  <a:schemeClr val="bg2"/>
                </a:solidFill>
              </a:rPr>
              <a:t>2020</a:t>
            </a:r>
            <a:r>
              <a:rPr lang="en-US" dirty="0" smtClean="0"/>
              <a:t>				</a:t>
            </a:r>
            <a:r>
              <a:rPr lang="en-US" dirty="0" smtClean="0">
                <a:solidFill>
                  <a:schemeClr val="bg2"/>
                </a:solidFill>
              </a:rPr>
              <a:t>                     October </a:t>
            </a:r>
            <a:r>
              <a:rPr lang="en-US" dirty="0">
                <a:solidFill>
                  <a:schemeClr val="bg2"/>
                </a:solidFill>
              </a:rPr>
              <a:t>21</a:t>
            </a:r>
            <a:r>
              <a:rPr lang="en-US" baseline="30000" dirty="0">
                <a:solidFill>
                  <a:schemeClr val="bg2"/>
                </a:solidFill>
              </a:rPr>
              <a:t>st</a:t>
            </a:r>
            <a:r>
              <a:rPr lang="en-US" dirty="0">
                <a:solidFill>
                  <a:schemeClr val="bg2"/>
                </a:solidFill>
              </a:rPr>
              <a:t>, 2020 </a:t>
            </a:r>
            <a:endParaRPr lang="en-US" dirty="0" smtClean="0">
              <a:solidFill>
                <a:schemeClr val="bg2"/>
              </a:solidFill>
            </a:endParaRPr>
          </a:p>
          <a:p>
            <a:pPr marL="0" indent="0">
              <a:buNone/>
            </a:pPr>
            <a:endParaRPr lang="en-US" dirty="0"/>
          </a:p>
          <a:p>
            <a:pPr marL="0" indent="0">
              <a:buNone/>
            </a:pP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6098" y="3277953"/>
            <a:ext cx="3185984" cy="3185984"/>
          </a:xfrm>
          <a:prstGeom prst="rect">
            <a:avLst/>
          </a:prstGeom>
        </p:spPr>
      </p:pic>
    </p:spTree>
    <p:extLst>
      <p:ext uri="{BB962C8B-B14F-4D97-AF65-F5344CB8AC3E}">
        <p14:creationId xmlns:p14="http://schemas.microsoft.com/office/powerpoint/2010/main" val="190379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EXECUTIVE ORDER </a:t>
            </a:r>
            <a:r>
              <a:rPr lang="en-US" dirty="0" smtClean="0"/>
              <a:t>203, Step 4</a:t>
            </a:r>
            <a:endParaRPr lang="en-US" sz="4000" dirty="0"/>
          </a:p>
        </p:txBody>
      </p:sp>
      <p:sp>
        <p:nvSpPr>
          <p:cNvPr id="3" name="Content Placeholder 2"/>
          <p:cNvSpPr>
            <a:spLocks noGrp="1"/>
          </p:cNvSpPr>
          <p:nvPr>
            <p:ph idx="1"/>
          </p:nvPr>
        </p:nvSpPr>
        <p:spPr>
          <a:xfrm>
            <a:off x="680321" y="2724051"/>
            <a:ext cx="10753798" cy="3599316"/>
          </a:xfrm>
        </p:spPr>
        <p:txBody>
          <a:bodyPr>
            <a:normAutofit/>
          </a:bodyPr>
          <a:lstStyle/>
          <a:p>
            <a:pPr marL="0" indent="0">
              <a:buNone/>
            </a:pPr>
            <a:r>
              <a:rPr lang="en-US" sz="3200" b="1" u="sng" dirty="0" smtClean="0">
                <a:solidFill>
                  <a:schemeClr val="bg2"/>
                </a:solidFill>
              </a:rPr>
              <a:t>The </a:t>
            </a:r>
            <a:r>
              <a:rPr lang="en-US" sz="3200" b="1" u="sng" dirty="0">
                <a:solidFill>
                  <a:schemeClr val="bg2"/>
                </a:solidFill>
              </a:rPr>
              <a:t>county shall transmit a certification to the Director of the Budget that the process has </a:t>
            </a:r>
            <a:r>
              <a:rPr lang="en-US" sz="3200" b="1" u="sng" dirty="0" smtClean="0">
                <a:solidFill>
                  <a:schemeClr val="bg2"/>
                </a:solidFill>
              </a:rPr>
              <a:t>been complied with and the Resolution or Local Law has been adopted.</a:t>
            </a:r>
            <a:r>
              <a:rPr lang="en-US" sz="3200" dirty="0" smtClean="0">
                <a:solidFill>
                  <a:schemeClr val="bg2"/>
                </a:solidFill>
              </a:rPr>
              <a:t> </a:t>
            </a:r>
            <a:endParaRPr lang="en-US" sz="3200" dirty="0">
              <a:solidFill>
                <a:schemeClr val="bg2"/>
              </a:solidFill>
            </a:endParaRPr>
          </a:p>
        </p:txBody>
      </p:sp>
    </p:spTree>
    <p:extLst>
      <p:ext uri="{BB962C8B-B14F-4D97-AF65-F5344CB8AC3E}">
        <p14:creationId xmlns:p14="http://schemas.microsoft.com/office/powerpoint/2010/main" val="102366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PLAN DEVELOPMENT</a:t>
            </a:r>
            <a:endParaRPr lang="en-US" sz="4000" dirty="0"/>
          </a:p>
        </p:txBody>
      </p:sp>
      <p:sp>
        <p:nvSpPr>
          <p:cNvPr id="3" name="Content Placeholder 2"/>
          <p:cNvSpPr>
            <a:spLocks noGrp="1"/>
          </p:cNvSpPr>
          <p:nvPr>
            <p:ph idx="1"/>
          </p:nvPr>
        </p:nvSpPr>
        <p:spPr>
          <a:xfrm>
            <a:off x="652188" y="2345111"/>
            <a:ext cx="10872547" cy="4228684"/>
          </a:xfrm>
        </p:spPr>
        <p:txBody>
          <a:bodyPr>
            <a:normAutofit lnSpcReduction="10000"/>
          </a:bodyPr>
          <a:lstStyle/>
          <a:p>
            <a:pPr marL="0" indent="0">
              <a:spcAft>
                <a:spcPts val="600"/>
              </a:spcAft>
              <a:buNone/>
            </a:pPr>
            <a:r>
              <a:rPr lang="en-US" sz="2800" dirty="0">
                <a:solidFill>
                  <a:schemeClr val="bg2"/>
                </a:solidFill>
              </a:rPr>
              <a:t>In developing a plan for </a:t>
            </a:r>
            <a:r>
              <a:rPr lang="en-US" sz="2800" i="1" u="sng" dirty="0">
                <a:solidFill>
                  <a:schemeClr val="bg2"/>
                </a:solidFill>
              </a:rPr>
              <a:t>any needed </a:t>
            </a:r>
            <a:r>
              <a:rPr lang="en-US" sz="2800" dirty="0">
                <a:solidFill>
                  <a:schemeClr val="bg2"/>
                </a:solidFill>
              </a:rPr>
              <a:t>improvements the following should be </a:t>
            </a:r>
            <a:r>
              <a:rPr lang="en-US" sz="2800" u="sng" dirty="0">
                <a:solidFill>
                  <a:schemeClr val="bg2"/>
                </a:solidFill>
              </a:rPr>
              <a:t>considered</a:t>
            </a:r>
            <a:r>
              <a:rPr lang="en-US" sz="2800" dirty="0" smtClean="0">
                <a:solidFill>
                  <a:schemeClr val="bg2"/>
                </a:solidFill>
              </a:rPr>
              <a:t>:</a:t>
            </a:r>
          </a:p>
          <a:p>
            <a:pPr marL="0" indent="0">
              <a:spcAft>
                <a:spcPts val="600"/>
              </a:spcAft>
              <a:buNone/>
            </a:pPr>
            <a:r>
              <a:rPr lang="en-US" sz="2800" b="1" dirty="0" smtClean="0">
                <a:solidFill>
                  <a:schemeClr val="accent2">
                    <a:lumMod val="50000"/>
                  </a:schemeClr>
                </a:solidFill>
              </a:rPr>
              <a:t>1. Education</a:t>
            </a:r>
            <a:r>
              <a:rPr lang="en-US" sz="2800" b="1" dirty="0">
                <a:solidFill>
                  <a:schemeClr val="bg2"/>
                </a:solidFill>
              </a:rPr>
              <a:t>	</a:t>
            </a:r>
            <a:r>
              <a:rPr lang="en-US" sz="2800" b="1" dirty="0" smtClean="0">
                <a:solidFill>
                  <a:schemeClr val="bg2"/>
                </a:solidFill>
              </a:rPr>
              <a:t>              </a:t>
            </a:r>
            <a:r>
              <a:rPr lang="en-US" sz="2800" b="1" dirty="0" smtClean="0">
                <a:solidFill>
                  <a:schemeClr val="accent2">
                    <a:lumMod val="50000"/>
                  </a:schemeClr>
                </a:solidFill>
              </a:rPr>
              <a:t>2.Training</a:t>
            </a:r>
            <a:r>
              <a:rPr lang="en-US" sz="2800" b="1" dirty="0" smtClean="0">
                <a:solidFill>
                  <a:schemeClr val="bg2"/>
                </a:solidFill>
              </a:rPr>
              <a:t>		</a:t>
            </a:r>
            <a:r>
              <a:rPr lang="en-US" sz="2800" b="1" dirty="0" smtClean="0">
                <a:solidFill>
                  <a:schemeClr val="accent2">
                    <a:lumMod val="50000"/>
                  </a:schemeClr>
                </a:solidFill>
              </a:rPr>
              <a:t>       3.Supervision</a:t>
            </a:r>
            <a:endParaRPr lang="en-US" sz="2800" b="1" dirty="0">
              <a:solidFill>
                <a:schemeClr val="accent2">
                  <a:lumMod val="50000"/>
                </a:schemeClr>
              </a:solidFill>
            </a:endParaRPr>
          </a:p>
          <a:p>
            <a:pPr lvl="1"/>
            <a:r>
              <a:rPr lang="en-US" sz="2800" dirty="0">
                <a:solidFill>
                  <a:schemeClr val="bg2"/>
                </a:solidFill>
              </a:rPr>
              <a:t>Evidence-based policing strategies, including use of force policies</a:t>
            </a:r>
          </a:p>
          <a:p>
            <a:pPr lvl="1"/>
            <a:r>
              <a:rPr lang="en-US" sz="2800" dirty="0" smtClean="0">
                <a:solidFill>
                  <a:schemeClr val="bg2"/>
                </a:solidFill>
              </a:rPr>
              <a:t>Implicit </a:t>
            </a:r>
            <a:r>
              <a:rPr lang="en-US" sz="2800" dirty="0">
                <a:solidFill>
                  <a:schemeClr val="bg2"/>
                </a:solidFill>
              </a:rPr>
              <a:t>bias awareness training</a:t>
            </a:r>
          </a:p>
          <a:p>
            <a:pPr lvl="1"/>
            <a:r>
              <a:rPr lang="en-US" sz="2800" dirty="0">
                <a:solidFill>
                  <a:schemeClr val="bg2"/>
                </a:solidFill>
              </a:rPr>
              <a:t>De-escalation training and practices</a:t>
            </a:r>
          </a:p>
          <a:p>
            <a:pPr lvl="1"/>
            <a:r>
              <a:rPr lang="en-US" sz="2800" dirty="0" smtClean="0">
                <a:solidFill>
                  <a:schemeClr val="bg2"/>
                </a:solidFill>
              </a:rPr>
              <a:t>Model </a:t>
            </a:r>
            <a:r>
              <a:rPr lang="en-US" sz="2800" dirty="0">
                <a:solidFill>
                  <a:schemeClr val="bg2"/>
                </a:solidFill>
              </a:rPr>
              <a:t>policies and guidelines promulgated by the </a:t>
            </a:r>
            <a:r>
              <a:rPr lang="en-US" sz="2800" dirty="0" smtClean="0">
                <a:solidFill>
                  <a:schemeClr val="bg2"/>
                </a:solidFill>
              </a:rPr>
              <a:t>DCJS</a:t>
            </a:r>
            <a:endParaRPr lang="en-US" sz="2800" dirty="0">
              <a:solidFill>
                <a:schemeClr val="bg2"/>
              </a:solidFill>
            </a:endParaRPr>
          </a:p>
          <a:p>
            <a:pPr lvl="1"/>
            <a:r>
              <a:rPr lang="en-US" sz="2800" dirty="0">
                <a:solidFill>
                  <a:schemeClr val="bg2"/>
                </a:solidFill>
              </a:rPr>
              <a:t>Standards promulgated by the Law Enforcement Agency Accreditation Council</a:t>
            </a:r>
          </a:p>
          <a:p>
            <a:pPr marL="0" indent="0">
              <a:buNone/>
            </a:pPr>
            <a:endParaRPr lang="en-US" dirty="0"/>
          </a:p>
        </p:txBody>
      </p:sp>
    </p:spTree>
    <p:extLst>
      <p:ext uri="{BB962C8B-B14F-4D97-AF65-F5344CB8AC3E}">
        <p14:creationId xmlns:p14="http://schemas.microsoft.com/office/powerpoint/2010/main" val="314685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2"/>
            <a:ext cx="10152436" cy="4245159"/>
          </a:xfrm>
        </p:spPr>
        <p:txBody>
          <a:bodyPr>
            <a:normAutofit/>
          </a:bodyPr>
          <a:lstStyle/>
          <a:p>
            <a:endParaRPr lang="en-US" dirty="0"/>
          </a:p>
          <a:p>
            <a:pPr marL="0" indent="0">
              <a:buNone/>
            </a:pPr>
            <a:endParaRPr lang="en-US" u="sng" dirty="0"/>
          </a:p>
        </p:txBody>
      </p:sp>
      <p:sp>
        <p:nvSpPr>
          <p:cNvPr id="4" name="Title 1"/>
          <p:cNvSpPr txBox="1">
            <a:spLocks/>
          </p:cNvSpPr>
          <p:nvPr/>
        </p:nvSpPr>
        <p:spPr>
          <a:xfrm>
            <a:off x="0" y="757347"/>
            <a:ext cx="1219199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2">
                    <a:lumMod val="60000"/>
                    <a:lumOff val="40000"/>
                  </a:schemeClr>
                </a:solidFill>
                <a:latin typeface="+mj-lt"/>
                <a:ea typeface="+mj-ea"/>
                <a:cs typeface="+mj-cs"/>
              </a:defRPr>
            </a:lvl1pPr>
          </a:lstStyle>
          <a:p>
            <a:pPr algn="ctr"/>
            <a:r>
              <a:rPr lang="en-US" sz="4000" dirty="0" smtClean="0"/>
              <a:t>SHERIFF’S OFFICE</a:t>
            </a:r>
            <a:endParaRPr lang="en-US" sz="4000" dirty="0"/>
          </a:p>
        </p:txBody>
      </p:sp>
      <p:sp>
        <p:nvSpPr>
          <p:cNvPr id="6" name="Rectangle 5"/>
          <p:cNvSpPr/>
          <p:nvPr/>
        </p:nvSpPr>
        <p:spPr>
          <a:xfrm>
            <a:off x="362139" y="2197379"/>
            <a:ext cx="5169528" cy="4439677"/>
          </a:xfrm>
          <a:prstGeom prst="rect">
            <a:avLst/>
          </a:prstGeom>
        </p:spPr>
        <p:txBody>
          <a:bodyPr wrap="square">
            <a:spAutoFit/>
          </a:bodyPr>
          <a:lstStyle/>
          <a:p>
            <a:pPr>
              <a:lnSpc>
                <a:spcPct val="107000"/>
              </a:lnSpc>
              <a:spcAft>
                <a:spcPts val="800"/>
              </a:spcAft>
            </a:pPr>
            <a:r>
              <a:rPr lang="en-US" sz="2200" dirty="0">
                <a:solidFill>
                  <a:schemeClr val="bg2"/>
                </a:solidFill>
                <a:latin typeface="Calibri" panose="020F0502020204030204" pitchFamily="34" charset="0"/>
                <a:ea typeface="Calibri" panose="020F0502020204030204" pitchFamily="34" charset="0"/>
                <a:cs typeface="Times New Roman" panose="02020603050405020304" pitchFamily="18" charset="0"/>
              </a:rPr>
              <a:t>The St. Lawrence County Sheriff’s Office serves the Law Enforcement needs of all the citizens of the County, and strives to do so in a professional manner, respecting the rights of all our citizens without regard to race, color, nationality, creed, gender or sexual orientation. Our policies and procedures are devolved and carried out with that goal in mind and our </a:t>
            </a: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33 </a:t>
            </a:r>
            <a:r>
              <a:rPr lang="en-US" sz="2200" dirty="0">
                <a:solidFill>
                  <a:schemeClr val="bg2"/>
                </a:solidFill>
                <a:latin typeface="Calibri" panose="020F0502020204030204" pitchFamily="34" charset="0"/>
                <a:ea typeface="Calibri" panose="020F0502020204030204" pitchFamily="34" charset="0"/>
                <a:cs typeface="Times New Roman" panose="02020603050405020304" pitchFamily="18" charset="0"/>
              </a:rPr>
              <a:t>Deputy Sheriffs are selected, trained and supervised </a:t>
            </a:r>
            <a:r>
              <a:rPr lang="en-US" sz="2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to complete this mission statement.</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5803271" y="2336872"/>
            <a:ext cx="5694630" cy="3529774"/>
          </a:xfrm>
          <a:prstGeom prst="rect">
            <a:avLst/>
          </a:prstGeom>
          <a:noFill/>
        </p:spPr>
        <p:txBody>
          <a:bodyPr wrap="square" rtlCol="0">
            <a:spAutoFit/>
          </a:bodyPr>
          <a:lstStyle/>
          <a:p>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18" y="2328360"/>
            <a:ext cx="5732287" cy="3815436"/>
          </a:xfrm>
          <a:prstGeom prst="rect">
            <a:avLst/>
          </a:prstGeom>
        </p:spPr>
      </p:pic>
    </p:spTree>
    <p:extLst>
      <p:ext uri="{BB962C8B-B14F-4D97-AF65-F5344CB8AC3E}">
        <p14:creationId xmlns:p14="http://schemas.microsoft.com/office/powerpoint/2010/main" val="523131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DEPUTY DEPLOYMENT</a:t>
            </a:r>
            <a:endParaRPr lang="en-US" dirty="0"/>
          </a:p>
        </p:txBody>
      </p:sp>
      <p:sp>
        <p:nvSpPr>
          <p:cNvPr id="3" name="Content Placeholder 2"/>
          <p:cNvSpPr>
            <a:spLocks noGrp="1"/>
          </p:cNvSpPr>
          <p:nvPr>
            <p:ph idx="1"/>
          </p:nvPr>
        </p:nvSpPr>
        <p:spPr>
          <a:xfrm>
            <a:off x="680321" y="2336873"/>
            <a:ext cx="10794987" cy="3599316"/>
          </a:xfrm>
        </p:spPr>
        <p:txBody>
          <a:bodyPr/>
          <a:lstStyle/>
          <a:p>
            <a:pPr marL="0" indent="0">
              <a:buNone/>
            </a:pPr>
            <a:r>
              <a:rPr lang="en-US" sz="2700" b="1" dirty="0"/>
              <a:t>How and where we currently deploy our Deputies:</a:t>
            </a:r>
            <a:endParaRPr lang="en-US" sz="2700" dirty="0"/>
          </a:p>
          <a:p>
            <a:pPr lvl="0"/>
            <a:r>
              <a:rPr lang="en-US" sz="2700" dirty="0"/>
              <a:t>Deputies are deployed to 4 different zones in the County.</a:t>
            </a:r>
          </a:p>
          <a:p>
            <a:pPr lvl="0"/>
            <a:r>
              <a:rPr lang="en-US" sz="2700" dirty="0"/>
              <a:t>Zones are separated geographically for consideration of response times</a:t>
            </a:r>
            <a:r>
              <a:rPr lang="en-US" sz="2700" dirty="0" smtClean="0"/>
              <a:t>.</a:t>
            </a:r>
            <a:endParaRPr lang="en-US" sz="2700" dirty="0"/>
          </a:p>
          <a:p>
            <a:pPr lvl="0"/>
            <a:r>
              <a:rPr lang="en-US" sz="2700" dirty="0"/>
              <a:t>St. Lawrence County Sheriff’s Office strives to practice community oriented policing assigning Deputies to the areas where they live. </a:t>
            </a:r>
            <a:endParaRPr lang="en-US" sz="2700" dirty="0" smtClean="0"/>
          </a:p>
          <a:p>
            <a:pPr lvl="0"/>
            <a:r>
              <a:rPr lang="en-US" sz="2700" dirty="0" smtClean="0"/>
              <a:t>No Quotas!  We strive for productive “contacts” with the people we serve. </a:t>
            </a:r>
            <a:endParaRPr lang="en-US" sz="2700" dirty="0"/>
          </a:p>
          <a:p>
            <a:endParaRPr lang="en-US" dirty="0"/>
          </a:p>
        </p:txBody>
      </p:sp>
    </p:spTree>
    <p:extLst>
      <p:ext uri="{BB962C8B-B14F-4D97-AF65-F5344CB8AC3E}">
        <p14:creationId xmlns:p14="http://schemas.microsoft.com/office/powerpoint/2010/main" val="97059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94687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DEPUTY DEPLOYMENT</a:t>
            </a:r>
          </a:p>
        </p:txBody>
      </p:sp>
      <p:sp>
        <p:nvSpPr>
          <p:cNvPr id="3" name="Content Placeholder 2"/>
          <p:cNvSpPr>
            <a:spLocks noGrp="1"/>
          </p:cNvSpPr>
          <p:nvPr>
            <p:ph idx="1"/>
          </p:nvPr>
        </p:nvSpPr>
        <p:spPr>
          <a:xfrm>
            <a:off x="864973" y="2369725"/>
            <a:ext cx="10404389" cy="3981647"/>
          </a:xfrm>
        </p:spPr>
        <p:txBody>
          <a:bodyPr>
            <a:normAutofit fontScale="92500" lnSpcReduction="10000"/>
          </a:bodyPr>
          <a:lstStyle/>
          <a:p>
            <a:pPr marL="0" indent="0">
              <a:buNone/>
            </a:pPr>
            <a:r>
              <a:rPr lang="en-US" sz="2900" b="1" i="1" u="sng" dirty="0" smtClean="0"/>
              <a:t>School Safety Initiative </a:t>
            </a:r>
            <a:r>
              <a:rPr lang="en-US" sz="2900" dirty="0" smtClean="0"/>
              <a:t>-</a:t>
            </a:r>
          </a:p>
          <a:p>
            <a:r>
              <a:rPr lang="en-US" sz="2900" dirty="0" smtClean="0"/>
              <a:t>Deputies are there to Support Safety, </a:t>
            </a:r>
            <a:r>
              <a:rPr lang="en-US" sz="2900" u="sng" dirty="0" smtClean="0"/>
              <a:t>Not Discipline</a:t>
            </a:r>
          </a:p>
          <a:p>
            <a:r>
              <a:rPr lang="en-US" sz="2900" dirty="0" smtClean="0"/>
              <a:t>Presence </a:t>
            </a:r>
            <a:r>
              <a:rPr lang="en-US" sz="2900" dirty="0"/>
              <a:t>in Schools – </a:t>
            </a:r>
            <a:r>
              <a:rPr lang="en-US" sz="2900" dirty="0" smtClean="0"/>
              <a:t>478 School </a:t>
            </a:r>
            <a:r>
              <a:rPr lang="en-US" sz="2900" dirty="0"/>
              <a:t>checks in </a:t>
            </a:r>
            <a:r>
              <a:rPr lang="en-US" sz="2900" dirty="0" smtClean="0"/>
              <a:t>2019.</a:t>
            </a:r>
          </a:p>
          <a:p>
            <a:r>
              <a:rPr lang="en-US" sz="2900" dirty="0" smtClean="0"/>
              <a:t>Familiar with Students and staff members alike.</a:t>
            </a:r>
          </a:p>
          <a:p>
            <a:r>
              <a:rPr lang="en-US" sz="2900" dirty="0" smtClean="0"/>
              <a:t>Layout of Schools in case of emergency.</a:t>
            </a:r>
          </a:p>
          <a:p>
            <a:r>
              <a:rPr lang="en-US" sz="2900" dirty="0" smtClean="0"/>
              <a:t>Each Deputy has in-car computer that has school maps at their fingertips.</a:t>
            </a:r>
          </a:p>
          <a:p>
            <a:r>
              <a:rPr lang="en-US" sz="2900" dirty="0" smtClean="0"/>
              <a:t>Explored SRO Programs – Costs $$</a:t>
            </a:r>
          </a:p>
          <a:p>
            <a:r>
              <a:rPr lang="en-US" sz="2900" dirty="0" smtClean="0"/>
              <a:t>Additional Input? </a:t>
            </a:r>
          </a:p>
          <a:p>
            <a:endParaRPr lang="en-US" dirty="0"/>
          </a:p>
        </p:txBody>
      </p:sp>
    </p:spTree>
    <p:extLst>
      <p:ext uri="{BB962C8B-B14F-4D97-AF65-F5344CB8AC3E}">
        <p14:creationId xmlns:p14="http://schemas.microsoft.com/office/powerpoint/2010/main" val="324925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DEPUTY DEPLOYMENT</a:t>
            </a:r>
          </a:p>
        </p:txBody>
      </p:sp>
      <p:sp>
        <p:nvSpPr>
          <p:cNvPr id="3" name="Content Placeholder 2"/>
          <p:cNvSpPr>
            <a:spLocks noGrp="1"/>
          </p:cNvSpPr>
          <p:nvPr>
            <p:ph idx="1"/>
          </p:nvPr>
        </p:nvSpPr>
        <p:spPr>
          <a:xfrm>
            <a:off x="1287480" y="2633435"/>
            <a:ext cx="9613861" cy="3599316"/>
          </a:xfrm>
        </p:spPr>
        <p:txBody>
          <a:bodyPr>
            <a:normAutofit/>
          </a:bodyPr>
          <a:lstStyle/>
          <a:p>
            <a:pPr marL="0" indent="0">
              <a:buNone/>
            </a:pPr>
            <a:r>
              <a:rPr lang="en-US" sz="2700" b="1" i="1" u="sng" dirty="0" smtClean="0"/>
              <a:t>Department of Social Services</a:t>
            </a:r>
            <a:r>
              <a:rPr lang="en-US" sz="2700" dirty="0" smtClean="0"/>
              <a:t>:</a:t>
            </a:r>
          </a:p>
          <a:p>
            <a:r>
              <a:rPr lang="en-US" sz="2700" dirty="0" smtClean="0"/>
              <a:t>Mental Health Assistance – Pickup Orders</a:t>
            </a:r>
          </a:p>
          <a:p>
            <a:r>
              <a:rPr lang="en-US" sz="2700" dirty="0" smtClean="0"/>
              <a:t>Substance Abuse Calls </a:t>
            </a:r>
          </a:p>
          <a:p>
            <a:r>
              <a:rPr lang="en-US" sz="2700" dirty="0" smtClean="0"/>
              <a:t>Homeless-  Assist with placement and transportation</a:t>
            </a:r>
          </a:p>
          <a:p>
            <a:r>
              <a:rPr lang="en-US" sz="2700" dirty="0" smtClean="0"/>
              <a:t>Assist with </a:t>
            </a:r>
            <a:r>
              <a:rPr lang="en-US" sz="2700" dirty="0"/>
              <a:t>c</a:t>
            </a:r>
            <a:r>
              <a:rPr lang="en-US" sz="2700" dirty="0" smtClean="0"/>
              <a:t>ustody disputes</a:t>
            </a:r>
          </a:p>
          <a:p>
            <a:endParaRPr lang="en-US" sz="2700" dirty="0"/>
          </a:p>
        </p:txBody>
      </p:sp>
    </p:spTree>
    <p:extLst>
      <p:ext uri="{BB962C8B-B14F-4D97-AF65-F5344CB8AC3E}">
        <p14:creationId xmlns:p14="http://schemas.microsoft.com/office/powerpoint/2010/main" val="389527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DEPUTY DEPLOYMENT</a:t>
            </a:r>
            <a:endParaRPr lang="en-US" dirty="0"/>
          </a:p>
        </p:txBody>
      </p:sp>
      <p:sp>
        <p:nvSpPr>
          <p:cNvPr id="3" name="Content Placeholder 2"/>
          <p:cNvSpPr>
            <a:spLocks noGrp="1"/>
          </p:cNvSpPr>
          <p:nvPr>
            <p:ph idx="1"/>
          </p:nvPr>
        </p:nvSpPr>
        <p:spPr>
          <a:xfrm>
            <a:off x="804034" y="2191645"/>
            <a:ext cx="9613861" cy="3599316"/>
          </a:xfrm>
        </p:spPr>
        <p:txBody>
          <a:bodyPr>
            <a:normAutofit fontScale="92500" lnSpcReduction="10000"/>
          </a:bodyPr>
          <a:lstStyle/>
          <a:p>
            <a:r>
              <a:rPr lang="en-US" dirty="0" smtClean="0"/>
              <a:t>Project </a:t>
            </a:r>
            <a:r>
              <a:rPr lang="en-US" dirty="0" err="1" smtClean="0"/>
              <a:t>LiveSaver</a:t>
            </a:r>
            <a:endParaRPr lang="en-US" dirty="0" smtClean="0"/>
          </a:p>
          <a:p>
            <a:r>
              <a:rPr lang="en-US" dirty="0" smtClean="0"/>
              <a:t>Pharmaceutical drop off / take back</a:t>
            </a:r>
          </a:p>
          <a:p>
            <a:r>
              <a:rPr lang="en-US" dirty="0" smtClean="0"/>
              <a:t>Safe Child I.D.</a:t>
            </a:r>
          </a:p>
          <a:p>
            <a:r>
              <a:rPr lang="en-US" dirty="0" smtClean="0"/>
              <a:t>Elder Wellness Checks / assist with Meals on Wheels program</a:t>
            </a:r>
          </a:p>
          <a:p>
            <a:r>
              <a:rPr lang="en-US" dirty="0" smtClean="0"/>
              <a:t>CAC Member / Domestic Violence Cooperative / VINE Program</a:t>
            </a:r>
          </a:p>
          <a:p>
            <a:r>
              <a:rPr lang="en-US" dirty="0" smtClean="0"/>
              <a:t>Sheriff’s Summer Camp</a:t>
            </a:r>
          </a:p>
          <a:p>
            <a:r>
              <a:rPr lang="en-US" dirty="0" smtClean="0"/>
              <a:t>Yellow DOT Program </a:t>
            </a:r>
          </a:p>
          <a:p>
            <a:r>
              <a:rPr lang="en-US" dirty="0" smtClean="0"/>
              <a:t>Snowmobile / Boat Patrols</a:t>
            </a:r>
          </a:p>
          <a:p>
            <a:r>
              <a:rPr lang="en-US" dirty="0" smtClean="0"/>
              <a:t>Enhanced DWI / </a:t>
            </a:r>
            <a:r>
              <a:rPr lang="en-US" dirty="0" err="1" smtClean="0"/>
              <a:t>Stonegarden</a:t>
            </a:r>
            <a:r>
              <a:rPr lang="en-US" dirty="0" smtClean="0"/>
              <a:t> Patrols</a:t>
            </a:r>
          </a:p>
          <a:p>
            <a:endParaRPr lang="en-US" dirty="0"/>
          </a:p>
        </p:txBody>
      </p:sp>
    </p:spTree>
    <p:extLst>
      <p:ext uri="{BB962C8B-B14F-4D97-AF65-F5344CB8AC3E}">
        <p14:creationId xmlns:p14="http://schemas.microsoft.com/office/powerpoint/2010/main" val="262346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DETECTIVE DEPLOYMENT</a:t>
            </a:r>
            <a:endParaRPr lang="en-US" dirty="0"/>
          </a:p>
        </p:txBody>
      </p:sp>
      <p:sp>
        <p:nvSpPr>
          <p:cNvPr id="3" name="Content Placeholder 2"/>
          <p:cNvSpPr>
            <a:spLocks noGrp="1"/>
          </p:cNvSpPr>
          <p:nvPr>
            <p:ph idx="1"/>
          </p:nvPr>
        </p:nvSpPr>
        <p:spPr>
          <a:xfrm>
            <a:off x="1149877" y="2575771"/>
            <a:ext cx="9613861" cy="3599316"/>
          </a:xfrm>
        </p:spPr>
        <p:txBody>
          <a:bodyPr/>
          <a:lstStyle/>
          <a:p>
            <a:r>
              <a:rPr lang="en-US" sz="2700" dirty="0" smtClean="0"/>
              <a:t>1 Detective Sergeant supervises 4 Detectives.</a:t>
            </a:r>
          </a:p>
          <a:p>
            <a:r>
              <a:rPr lang="en-US" sz="2700" dirty="0" smtClean="0"/>
              <a:t>1 Detective assigned to each of the 3 Zones that are familiar with their area of responsibility. </a:t>
            </a:r>
          </a:p>
          <a:p>
            <a:r>
              <a:rPr lang="en-US" sz="2700" dirty="0" smtClean="0"/>
              <a:t>1 Detective assigned to lead the Countywide Drug Task Force.</a:t>
            </a:r>
          </a:p>
          <a:p>
            <a:r>
              <a:rPr lang="en-US" sz="2700" dirty="0" smtClean="0"/>
              <a:t>Major crimes investigations.</a:t>
            </a:r>
          </a:p>
          <a:p>
            <a:endParaRPr lang="en-US" dirty="0"/>
          </a:p>
        </p:txBody>
      </p:sp>
    </p:spTree>
    <p:extLst>
      <p:ext uri="{BB962C8B-B14F-4D97-AF65-F5344CB8AC3E}">
        <p14:creationId xmlns:p14="http://schemas.microsoft.com/office/powerpoint/2010/main" val="1300801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1828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a:xfrm>
            <a:off x="952170" y="2367060"/>
            <a:ext cx="10416047" cy="4072165"/>
          </a:xfrm>
        </p:spPr>
        <p:txBody>
          <a:bodyPr>
            <a:normAutofit/>
          </a:bodyPr>
          <a:lstStyle/>
          <a:p>
            <a:r>
              <a:rPr lang="en-US" sz="3200" dirty="0">
                <a:solidFill>
                  <a:schemeClr val="bg2"/>
                </a:solidFill>
              </a:rPr>
              <a:t>Team Members &amp; </a:t>
            </a:r>
            <a:r>
              <a:rPr lang="en-US" sz="3200" dirty="0" smtClean="0">
                <a:solidFill>
                  <a:schemeClr val="bg2"/>
                </a:solidFill>
              </a:rPr>
              <a:t>Stakeholders - Introductions</a:t>
            </a:r>
            <a:endParaRPr lang="en-US" sz="3200" dirty="0">
              <a:solidFill>
                <a:schemeClr val="bg2"/>
              </a:solidFill>
            </a:endParaRPr>
          </a:p>
          <a:p>
            <a:r>
              <a:rPr lang="en-US" sz="3200" dirty="0" smtClean="0">
                <a:solidFill>
                  <a:schemeClr val="bg2"/>
                </a:solidFill>
              </a:rPr>
              <a:t>Ground Rules</a:t>
            </a:r>
            <a:endParaRPr lang="en-US" sz="3200" dirty="0">
              <a:solidFill>
                <a:schemeClr val="bg2"/>
              </a:solidFill>
            </a:endParaRPr>
          </a:p>
          <a:p>
            <a:r>
              <a:rPr lang="en-US" sz="3200" dirty="0">
                <a:solidFill>
                  <a:schemeClr val="bg2"/>
                </a:solidFill>
              </a:rPr>
              <a:t>Why are we here? Police </a:t>
            </a:r>
            <a:r>
              <a:rPr lang="en-US" sz="3200" dirty="0" smtClean="0">
                <a:solidFill>
                  <a:schemeClr val="bg2"/>
                </a:solidFill>
              </a:rPr>
              <a:t>Reform, 4 Step Process</a:t>
            </a:r>
            <a:endParaRPr lang="en-US" sz="3200" dirty="0">
              <a:solidFill>
                <a:schemeClr val="bg2"/>
              </a:solidFill>
            </a:endParaRPr>
          </a:p>
          <a:p>
            <a:r>
              <a:rPr lang="en-US" sz="3200" dirty="0" smtClean="0">
                <a:solidFill>
                  <a:schemeClr val="bg2"/>
                </a:solidFill>
              </a:rPr>
              <a:t>Overview of Sheriff’s Office Operations</a:t>
            </a:r>
          </a:p>
          <a:p>
            <a:r>
              <a:rPr lang="en-US" sz="3200" dirty="0" smtClean="0">
                <a:solidFill>
                  <a:schemeClr val="bg2"/>
                </a:solidFill>
              </a:rPr>
              <a:t>Police Reform Criteria – Input/Questions </a:t>
            </a:r>
          </a:p>
          <a:p>
            <a:r>
              <a:rPr lang="en-US" sz="3200" dirty="0" smtClean="0">
                <a:solidFill>
                  <a:schemeClr val="bg2"/>
                </a:solidFill>
              </a:rPr>
              <a:t>Next Steps- Future Events – October 21</a:t>
            </a:r>
            <a:r>
              <a:rPr lang="en-US" sz="3200" baseline="30000" dirty="0" smtClean="0">
                <a:solidFill>
                  <a:schemeClr val="bg2"/>
                </a:solidFill>
              </a:rPr>
              <a:t>st</a:t>
            </a:r>
            <a:r>
              <a:rPr lang="en-US" sz="3200" dirty="0" smtClean="0">
                <a:solidFill>
                  <a:schemeClr val="bg2"/>
                </a:solidFill>
              </a:rPr>
              <a:t>, 2020  </a:t>
            </a:r>
          </a:p>
          <a:p>
            <a:r>
              <a:rPr lang="en-US" sz="3200" dirty="0" smtClean="0">
                <a:solidFill>
                  <a:schemeClr val="bg2"/>
                </a:solidFill>
              </a:rPr>
              <a:t>Ending Remarks</a:t>
            </a:r>
            <a:endParaRPr lang="en-US" sz="3200" dirty="0">
              <a:solidFill>
                <a:schemeClr val="bg2"/>
              </a:solidFill>
            </a:endParaRPr>
          </a:p>
        </p:txBody>
      </p:sp>
    </p:spTree>
    <p:extLst>
      <p:ext uri="{BB962C8B-B14F-4D97-AF65-F5344CB8AC3E}">
        <p14:creationId xmlns:p14="http://schemas.microsoft.com/office/powerpoint/2010/main" val="805989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ACCOMPLISHMENTS TO DATE</a:t>
            </a:r>
            <a:endParaRPr lang="en-US" sz="4000" dirty="0"/>
          </a:p>
        </p:txBody>
      </p:sp>
      <p:sp>
        <p:nvSpPr>
          <p:cNvPr id="3" name="Content Placeholder 2"/>
          <p:cNvSpPr>
            <a:spLocks noGrp="1"/>
          </p:cNvSpPr>
          <p:nvPr>
            <p:ph idx="1"/>
          </p:nvPr>
        </p:nvSpPr>
        <p:spPr>
          <a:xfrm>
            <a:off x="482613" y="2122688"/>
            <a:ext cx="10786749" cy="4376965"/>
          </a:xfrm>
        </p:spPr>
        <p:txBody>
          <a:bodyPr>
            <a:noAutofit/>
          </a:bodyPr>
          <a:lstStyle/>
          <a:p>
            <a:pPr lvl="1">
              <a:spcAft>
                <a:spcPts val="600"/>
              </a:spcAft>
            </a:pPr>
            <a:r>
              <a:rPr lang="en-US" sz="2200" dirty="0" smtClean="0"/>
              <a:t>Met with Chiefs, State Police and SUNY Chiefs/SLU Director</a:t>
            </a:r>
          </a:p>
          <a:p>
            <a:pPr lvl="2">
              <a:spcAft>
                <a:spcPts val="600"/>
              </a:spcAft>
            </a:pPr>
            <a:r>
              <a:rPr lang="en-US" sz="2200" dirty="0" smtClean="0"/>
              <a:t>Planned for college forums with their staff and police reform as a whole. </a:t>
            </a:r>
          </a:p>
          <a:p>
            <a:pPr lvl="2">
              <a:spcAft>
                <a:spcPts val="600"/>
              </a:spcAft>
            </a:pPr>
            <a:r>
              <a:rPr lang="en-US" sz="2200" dirty="0" smtClean="0"/>
              <a:t>Discussed training and educational components.	</a:t>
            </a:r>
          </a:p>
          <a:p>
            <a:pPr lvl="1">
              <a:spcAft>
                <a:spcPts val="600"/>
              </a:spcAft>
            </a:pPr>
            <a:r>
              <a:rPr lang="en-US" sz="2200" dirty="0" smtClean="0"/>
              <a:t>College Forum Group Meetings (all four colleges)</a:t>
            </a:r>
          </a:p>
          <a:p>
            <a:pPr lvl="2">
              <a:spcAft>
                <a:spcPts val="600"/>
              </a:spcAft>
            </a:pPr>
            <a:r>
              <a:rPr lang="en-US" sz="2200" dirty="0" smtClean="0"/>
              <a:t>Sheriff, Chiefs, College presidents, Mayors, Town Supervisors, others</a:t>
            </a:r>
          </a:p>
          <a:p>
            <a:pPr lvl="3">
              <a:spcAft>
                <a:spcPts val="600"/>
              </a:spcAft>
            </a:pPr>
            <a:r>
              <a:rPr lang="en-US" sz="2200" dirty="0" smtClean="0"/>
              <a:t>Discussed college issues and making plans for fall semester</a:t>
            </a:r>
          </a:p>
          <a:p>
            <a:pPr lvl="3">
              <a:spcAft>
                <a:spcPts val="600"/>
              </a:spcAft>
            </a:pPr>
            <a:r>
              <a:rPr lang="en-US" sz="2200" dirty="0" smtClean="0"/>
              <a:t>Possible student forums with law enforcement</a:t>
            </a:r>
          </a:p>
          <a:p>
            <a:pPr lvl="1">
              <a:spcAft>
                <a:spcPts val="600"/>
              </a:spcAft>
            </a:pPr>
            <a:r>
              <a:rPr lang="en-US" sz="2200" dirty="0" smtClean="0"/>
              <a:t>Met with Professors of Potsdam State	</a:t>
            </a:r>
          </a:p>
          <a:p>
            <a:pPr lvl="2">
              <a:spcAft>
                <a:spcPts val="600"/>
              </a:spcAft>
            </a:pPr>
            <a:r>
              <a:rPr lang="en-US" sz="2200" dirty="0" smtClean="0"/>
              <a:t>Discussed national and local issues pertaining to Police Reform</a:t>
            </a:r>
          </a:p>
          <a:p>
            <a:pPr lvl="1">
              <a:spcAft>
                <a:spcPts val="600"/>
              </a:spcAft>
            </a:pPr>
            <a:r>
              <a:rPr lang="en-US" sz="2200" dirty="0" smtClean="0"/>
              <a:t>Training / Educational components</a:t>
            </a:r>
            <a:endParaRPr lang="en-US" sz="2200" dirty="0"/>
          </a:p>
        </p:txBody>
      </p:sp>
    </p:spTree>
    <p:extLst>
      <p:ext uri="{BB962C8B-B14F-4D97-AF65-F5344CB8AC3E}">
        <p14:creationId xmlns:p14="http://schemas.microsoft.com/office/powerpoint/2010/main" val="78084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FORCE</a:t>
            </a:r>
            <a:endParaRPr lang="en-US" dirty="0"/>
          </a:p>
        </p:txBody>
      </p:sp>
      <p:sp>
        <p:nvSpPr>
          <p:cNvPr id="3" name="Content Placeholder 2"/>
          <p:cNvSpPr>
            <a:spLocks noGrp="1"/>
          </p:cNvSpPr>
          <p:nvPr>
            <p:ph idx="1"/>
          </p:nvPr>
        </p:nvSpPr>
        <p:spPr>
          <a:xfrm>
            <a:off x="680321" y="2196830"/>
            <a:ext cx="10762036" cy="4412270"/>
          </a:xfrm>
        </p:spPr>
        <p:txBody>
          <a:bodyPr>
            <a:normAutofit/>
          </a:bodyPr>
          <a:lstStyle/>
          <a:p>
            <a:pPr lvl="0">
              <a:spcAft>
                <a:spcPts val="600"/>
              </a:spcAft>
            </a:pPr>
            <a:r>
              <a:rPr lang="en-US" dirty="0"/>
              <a:t>Our U</a:t>
            </a:r>
            <a:r>
              <a:rPr lang="en-US" dirty="0" smtClean="0"/>
              <a:t>se </a:t>
            </a:r>
            <a:r>
              <a:rPr lang="en-US" dirty="0"/>
              <a:t>of </a:t>
            </a:r>
            <a:r>
              <a:rPr lang="en-US" dirty="0" smtClean="0"/>
              <a:t>Force </a:t>
            </a:r>
            <a:r>
              <a:rPr lang="en-US" dirty="0"/>
              <a:t>policy is available on the St. Lawrence County government website </a:t>
            </a:r>
            <a:r>
              <a:rPr lang="en-US" dirty="0" smtClean="0"/>
              <a:t>as well as the St. Lawrence County </a:t>
            </a:r>
            <a:r>
              <a:rPr lang="en-US" dirty="0"/>
              <a:t>Sheriff App. </a:t>
            </a:r>
          </a:p>
          <a:p>
            <a:pPr lvl="0">
              <a:spcAft>
                <a:spcPts val="600"/>
              </a:spcAft>
            </a:pPr>
            <a:r>
              <a:rPr lang="en-US" dirty="0"/>
              <a:t>Annual review is conducted on our </a:t>
            </a:r>
            <a:r>
              <a:rPr lang="en-US" dirty="0" smtClean="0"/>
              <a:t>Use </a:t>
            </a:r>
            <a:r>
              <a:rPr lang="en-US" dirty="0"/>
              <a:t>of </a:t>
            </a:r>
            <a:r>
              <a:rPr lang="en-US" dirty="0" smtClean="0"/>
              <a:t>Force </a:t>
            </a:r>
            <a:r>
              <a:rPr lang="en-US" dirty="0"/>
              <a:t>policy.</a:t>
            </a:r>
          </a:p>
          <a:p>
            <a:pPr lvl="0">
              <a:spcAft>
                <a:spcPts val="600"/>
              </a:spcAft>
            </a:pPr>
            <a:r>
              <a:rPr lang="en-US" dirty="0"/>
              <a:t>Use of </a:t>
            </a:r>
            <a:r>
              <a:rPr lang="en-US" dirty="0" smtClean="0"/>
              <a:t>Force </a:t>
            </a:r>
            <a:r>
              <a:rPr lang="en-US" dirty="0"/>
              <a:t>policy is </a:t>
            </a:r>
            <a:r>
              <a:rPr lang="en-US" dirty="0" smtClean="0"/>
              <a:t>modeled </a:t>
            </a:r>
            <a:r>
              <a:rPr lang="en-US" dirty="0"/>
              <a:t>after the Municipal Police Training </a:t>
            </a:r>
            <a:r>
              <a:rPr lang="en-US" dirty="0" smtClean="0"/>
              <a:t>Councils’ policy. This </a:t>
            </a:r>
            <a:r>
              <a:rPr lang="en-US" dirty="0"/>
              <a:t>is required by the New York State </a:t>
            </a:r>
            <a:r>
              <a:rPr lang="en-US" dirty="0">
                <a:solidFill>
                  <a:srgbClr val="FF0000"/>
                </a:solidFill>
              </a:rPr>
              <a:t>Accreditation</a:t>
            </a:r>
            <a:r>
              <a:rPr lang="en-US" dirty="0"/>
              <a:t> Program.</a:t>
            </a:r>
          </a:p>
          <a:p>
            <a:pPr lvl="0">
              <a:spcAft>
                <a:spcPts val="600"/>
              </a:spcAft>
            </a:pPr>
            <a:r>
              <a:rPr lang="en-US" dirty="0"/>
              <a:t>Last review of our </a:t>
            </a:r>
            <a:r>
              <a:rPr lang="en-US" dirty="0" smtClean="0"/>
              <a:t>Use </a:t>
            </a:r>
            <a:r>
              <a:rPr lang="en-US" dirty="0"/>
              <a:t>of </a:t>
            </a:r>
            <a:r>
              <a:rPr lang="en-US" dirty="0" smtClean="0"/>
              <a:t>Force </a:t>
            </a:r>
            <a:r>
              <a:rPr lang="en-US" dirty="0"/>
              <a:t>policy was conducted by </a:t>
            </a:r>
            <a:r>
              <a:rPr lang="en-US" dirty="0">
                <a:solidFill>
                  <a:srgbClr val="FF0000"/>
                </a:solidFill>
              </a:rPr>
              <a:t>Accreditation </a:t>
            </a:r>
            <a:r>
              <a:rPr lang="en-US" dirty="0"/>
              <a:t>auditors in July of 2020. </a:t>
            </a:r>
          </a:p>
          <a:p>
            <a:pPr lvl="0"/>
            <a:r>
              <a:rPr lang="en-US" dirty="0" smtClean="0"/>
              <a:t>Use </a:t>
            </a:r>
            <a:r>
              <a:rPr lang="en-US" dirty="0"/>
              <a:t>of Force </a:t>
            </a:r>
            <a:r>
              <a:rPr lang="en-US" dirty="0" smtClean="0"/>
              <a:t>Reports are </a:t>
            </a:r>
            <a:r>
              <a:rPr lang="en-US" dirty="0"/>
              <a:t>submitted </a:t>
            </a:r>
            <a:r>
              <a:rPr lang="en-US" dirty="0" smtClean="0"/>
              <a:t>electronically to DCJS by the Undersheriff when outlined criteria is met. </a:t>
            </a:r>
            <a:endParaRPr lang="en-US" dirty="0"/>
          </a:p>
        </p:txBody>
      </p:sp>
    </p:spTree>
    <p:extLst>
      <p:ext uri="{BB962C8B-B14F-4D97-AF65-F5344CB8AC3E}">
        <p14:creationId xmlns:p14="http://schemas.microsoft.com/office/powerpoint/2010/main" val="188701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JUSTICE</a:t>
            </a:r>
            <a:endParaRPr lang="en-US" dirty="0"/>
          </a:p>
        </p:txBody>
      </p:sp>
      <p:sp>
        <p:nvSpPr>
          <p:cNvPr id="3" name="Content Placeholder 2"/>
          <p:cNvSpPr>
            <a:spLocks noGrp="1"/>
          </p:cNvSpPr>
          <p:nvPr>
            <p:ph idx="1"/>
          </p:nvPr>
        </p:nvSpPr>
        <p:spPr>
          <a:xfrm>
            <a:off x="680321" y="2419252"/>
            <a:ext cx="9613861" cy="3599316"/>
          </a:xfrm>
        </p:spPr>
        <p:txBody>
          <a:bodyPr>
            <a:normAutofit lnSpcReduction="10000"/>
          </a:bodyPr>
          <a:lstStyle/>
          <a:p>
            <a:pPr marL="0" indent="0">
              <a:spcAft>
                <a:spcPts val="600"/>
              </a:spcAft>
              <a:buNone/>
            </a:pPr>
            <a:r>
              <a:rPr lang="en-US" dirty="0"/>
              <a:t>The St. Lawrence County Sheriff’s Office has several policies that promote procedural justice. Listed below are a few of those policies:  </a:t>
            </a:r>
          </a:p>
          <a:p>
            <a:pPr lvl="0">
              <a:spcAft>
                <a:spcPts val="600"/>
              </a:spcAft>
            </a:pPr>
            <a:r>
              <a:rPr lang="en-US" dirty="0"/>
              <a:t>Policy Standard #3, Section 11.25 , Letter C states: “Officers shall not express any prejudice concerning race, religion, politics, national origin, lifestyle or other personal characteristics.”</a:t>
            </a:r>
          </a:p>
          <a:p>
            <a:pPr lvl="0"/>
            <a:r>
              <a:rPr lang="en-US" dirty="0"/>
              <a:t>Policy Standard #3, Section 11.26 states: “When any person applies for assistance, advice, or makes a complaint whether by telephone or in person, all pertinent information will be obtained in an official and courteous manner.” </a:t>
            </a:r>
          </a:p>
        </p:txBody>
      </p:sp>
    </p:spTree>
    <p:extLst>
      <p:ext uri="{BB962C8B-B14F-4D97-AF65-F5344CB8AC3E}">
        <p14:creationId xmlns:p14="http://schemas.microsoft.com/office/powerpoint/2010/main" val="353104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JUSTICE</a:t>
            </a:r>
            <a:endParaRPr lang="en-US" dirty="0"/>
          </a:p>
        </p:txBody>
      </p:sp>
      <p:sp>
        <p:nvSpPr>
          <p:cNvPr id="3" name="Content Placeholder 2"/>
          <p:cNvSpPr>
            <a:spLocks noGrp="1"/>
          </p:cNvSpPr>
          <p:nvPr>
            <p:ph idx="1"/>
          </p:nvPr>
        </p:nvSpPr>
        <p:spPr>
          <a:xfrm>
            <a:off x="680321" y="2336872"/>
            <a:ext cx="10605517" cy="4253397"/>
          </a:xfrm>
        </p:spPr>
        <p:txBody>
          <a:bodyPr>
            <a:normAutofit/>
          </a:bodyPr>
          <a:lstStyle/>
          <a:p>
            <a:pPr lvl="0"/>
            <a:r>
              <a:rPr lang="en-US" dirty="0" smtClean="0"/>
              <a:t>Policy </a:t>
            </a:r>
            <a:r>
              <a:rPr lang="en-US" dirty="0"/>
              <a:t>Standard #3, Section 11.24 states: “Officers shall courteously and promptly record in writing any complaint made by a citizen against any Officer of the St. Lawrence County Sheriff’s Office.” </a:t>
            </a:r>
            <a:endParaRPr lang="en-US" dirty="0" smtClean="0"/>
          </a:p>
          <a:p>
            <a:pPr marL="0" lvl="0" indent="0">
              <a:buNone/>
            </a:pPr>
            <a:endParaRPr lang="en-US" sz="600" dirty="0" smtClean="0"/>
          </a:p>
          <a:p>
            <a:pPr lvl="1">
              <a:spcAft>
                <a:spcPts val="600"/>
              </a:spcAft>
            </a:pPr>
            <a:r>
              <a:rPr lang="en-US" sz="2400" dirty="0" smtClean="0"/>
              <a:t>TRANSPARENCY- Is a Priority</a:t>
            </a:r>
          </a:p>
          <a:p>
            <a:pPr lvl="1">
              <a:spcAft>
                <a:spcPts val="600"/>
              </a:spcAft>
            </a:pPr>
            <a:r>
              <a:rPr lang="en-US" sz="2400" dirty="0" smtClean="0"/>
              <a:t>Complaint made to on duty Supervisor</a:t>
            </a:r>
          </a:p>
          <a:p>
            <a:pPr lvl="1">
              <a:spcAft>
                <a:spcPts val="600"/>
              </a:spcAft>
            </a:pPr>
            <a:r>
              <a:rPr lang="en-US" sz="2400" dirty="0" smtClean="0"/>
              <a:t>Forwarded to administration if warranted</a:t>
            </a:r>
          </a:p>
          <a:p>
            <a:pPr lvl="1">
              <a:spcAft>
                <a:spcPts val="600"/>
              </a:spcAft>
            </a:pPr>
            <a:r>
              <a:rPr lang="en-US" sz="2400" dirty="0" smtClean="0"/>
              <a:t>Further investigation conducted by administration</a:t>
            </a:r>
          </a:p>
          <a:p>
            <a:pPr lvl="1">
              <a:spcAft>
                <a:spcPts val="600"/>
              </a:spcAft>
            </a:pPr>
            <a:r>
              <a:rPr lang="en-US" sz="2400" dirty="0" smtClean="0"/>
              <a:t>In the event there is alleged Criminal Activity, DA Consulted</a:t>
            </a:r>
          </a:p>
          <a:p>
            <a:pPr lvl="1"/>
            <a:r>
              <a:rPr lang="en-US" sz="2400" dirty="0" smtClean="0"/>
              <a:t>Attorney General will be notified for any unarmed suspect shootings</a:t>
            </a:r>
          </a:p>
          <a:p>
            <a:pPr marL="457200" lvl="1" indent="0">
              <a:buNone/>
            </a:pPr>
            <a:endParaRPr lang="en-US" sz="2400" dirty="0"/>
          </a:p>
        </p:txBody>
      </p:sp>
    </p:spTree>
    <p:extLst>
      <p:ext uri="{BB962C8B-B14F-4D97-AF65-F5344CB8AC3E}">
        <p14:creationId xmlns:p14="http://schemas.microsoft.com/office/powerpoint/2010/main" val="4207633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PROCEDURAL JUSTICE</a:t>
            </a:r>
          </a:p>
        </p:txBody>
      </p:sp>
      <p:sp>
        <p:nvSpPr>
          <p:cNvPr id="3" name="Content Placeholder 2"/>
          <p:cNvSpPr>
            <a:spLocks noGrp="1"/>
          </p:cNvSpPr>
          <p:nvPr>
            <p:ph idx="1"/>
          </p:nvPr>
        </p:nvSpPr>
        <p:spPr>
          <a:xfrm>
            <a:off x="680321" y="2336873"/>
            <a:ext cx="10753798" cy="3915646"/>
          </a:xfrm>
        </p:spPr>
        <p:txBody>
          <a:bodyPr>
            <a:normAutofit fontScale="92500" lnSpcReduction="10000"/>
          </a:bodyPr>
          <a:lstStyle/>
          <a:p>
            <a:pPr lvl="1">
              <a:spcBef>
                <a:spcPts val="600"/>
              </a:spcBef>
              <a:spcAft>
                <a:spcPts val="600"/>
              </a:spcAft>
            </a:pPr>
            <a:r>
              <a:rPr lang="en-US" sz="2800" dirty="0"/>
              <a:t>Policy Standard #7, Section 19.01 states: “The St. Lawrence County Sheriff’s Office recognizes the importance of maintaining an atmosphere of openness and cooperation within the community.  The Sheriff’s Office actively seeks to establish cooperative relationships and to keep the community informed on matters of public interest</a:t>
            </a:r>
            <a:r>
              <a:rPr lang="en-US" sz="2800" dirty="0" smtClean="0"/>
              <a:t>.”</a:t>
            </a:r>
          </a:p>
          <a:p>
            <a:pPr lvl="2">
              <a:spcBef>
                <a:spcPts val="600"/>
              </a:spcBef>
              <a:spcAft>
                <a:spcPts val="600"/>
              </a:spcAft>
            </a:pPr>
            <a:r>
              <a:rPr lang="en-US" sz="2600" dirty="0" smtClean="0"/>
              <a:t>Sheriff App / Notifications –Emergency Banner</a:t>
            </a:r>
          </a:p>
          <a:p>
            <a:pPr lvl="2">
              <a:spcBef>
                <a:spcPts val="600"/>
              </a:spcBef>
              <a:spcAft>
                <a:spcPts val="600"/>
              </a:spcAft>
            </a:pPr>
            <a:r>
              <a:rPr lang="en-US" sz="2600" dirty="0" smtClean="0"/>
              <a:t>Facebook / Twitter</a:t>
            </a:r>
            <a:endParaRPr lang="en-US" sz="2600" dirty="0"/>
          </a:p>
          <a:p>
            <a:pPr lvl="2">
              <a:spcBef>
                <a:spcPts val="600"/>
              </a:spcBef>
              <a:spcAft>
                <a:spcPts val="600"/>
              </a:spcAft>
            </a:pPr>
            <a:r>
              <a:rPr lang="en-US" sz="2600" dirty="0"/>
              <a:t>Media Releases</a:t>
            </a:r>
          </a:p>
          <a:p>
            <a:pPr lvl="2">
              <a:spcBef>
                <a:spcPts val="600"/>
              </a:spcBef>
              <a:spcAft>
                <a:spcPts val="600"/>
              </a:spcAft>
            </a:pPr>
            <a:r>
              <a:rPr lang="en-US" sz="2600" dirty="0"/>
              <a:t>Open </a:t>
            </a:r>
            <a:r>
              <a:rPr lang="en-US" sz="2600" dirty="0" smtClean="0"/>
              <a:t>Door Policy</a:t>
            </a:r>
            <a:endParaRPr lang="en-US" sz="2600" dirty="0"/>
          </a:p>
          <a:p>
            <a:endParaRPr lang="en-US" dirty="0"/>
          </a:p>
        </p:txBody>
      </p:sp>
    </p:spTree>
    <p:extLst>
      <p:ext uri="{BB962C8B-B14F-4D97-AF65-F5344CB8AC3E}">
        <p14:creationId xmlns:p14="http://schemas.microsoft.com/office/powerpoint/2010/main" val="1944585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ANTI-BIAS AND ANTI-DISCRIMINATION</a:t>
            </a:r>
            <a:endParaRPr lang="en-US" dirty="0"/>
          </a:p>
        </p:txBody>
      </p:sp>
      <p:sp>
        <p:nvSpPr>
          <p:cNvPr id="3" name="Content Placeholder 2"/>
          <p:cNvSpPr>
            <a:spLocks noGrp="1"/>
          </p:cNvSpPr>
          <p:nvPr>
            <p:ph idx="1"/>
          </p:nvPr>
        </p:nvSpPr>
        <p:spPr>
          <a:xfrm>
            <a:off x="655607" y="2180352"/>
            <a:ext cx="10794988" cy="4611745"/>
          </a:xfrm>
        </p:spPr>
        <p:txBody>
          <a:bodyPr>
            <a:normAutofit lnSpcReduction="10000"/>
          </a:bodyPr>
          <a:lstStyle/>
          <a:p>
            <a:pPr marL="0" indent="0">
              <a:spcAft>
                <a:spcPts val="600"/>
              </a:spcAft>
              <a:buNone/>
            </a:pPr>
            <a:r>
              <a:rPr lang="en-US" dirty="0"/>
              <a:t>The St. Lawrence County Sheriff’s Office practices anti-bias and anti-discrimination policing. We hold our Officers to a high standard and </a:t>
            </a:r>
            <a:r>
              <a:rPr lang="en-US" dirty="0" smtClean="0"/>
              <a:t>require </a:t>
            </a:r>
            <a:r>
              <a:rPr lang="en-US" dirty="0"/>
              <a:t>our Officers to attend the latest available trainings to include:</a:t>
            </a:r>
          </a:p>
          <a:p>
            <a:pPr lvl="0">
              <a:spcAft>
                <a:spcPts val="600"/>
              </a:spcAft>
            </a:pPr>
            <a:r>
              <a:rPr lang="en-US" dirty="0"/>
              <a:t>Academy </a:t>
            </a:r>
            <a:r>
              <a:rPr lang="en-US" dirty="0" smtClean="0"/>
              <a:t>Training (additional training will be added for 2021 academy class)</a:t>
            </a:r>
            <a:endParaRPr lang="en-US" dirty="0"/>
          </a:p>
          <a:p>
            <a:pPr lvl="0">
              <a:spcAft>
                <a:spcPts val="600"/>
              </a:spcAft>
            </a:pPr>
            <a:r>
              <a:rPr lang="en-US" dirty="0"/>
              <a:t>Bias training / Diversity and Inclusion </a:t>
            </a:r>
            <a:r>
              <a:rPr lang="en-US" dirty="0" smtClean="0"/>
              <a:t>/ </a:t>
            </a:r>
            <a:r>
              <a:rPr lang="en-US" dirty="0"/>
              <a:t>Mental Health, </a:t>
            </a:r>
            <a:r>
              <a:rPr lang="en-US" dirty="0" smtClean="0"/>
              <a:t>others</a:t>
            </a:r>
            <a:endParaRPr lang="en-US" dirty="0"/>
          </a:p>
          <a:p>
            <a:pPr lvl="0">
              <a:spcAft>
                <a:spcPts val="600"/>
              </a:spcAft>
            </a:pPr>
            <a:r>
              <a:rPr lang="en-US" dirty="0"/>
              <a:t>On-Line Trainings</a:t>
            </a:r>
          </a:p>
          <a:p>
            <a:pPr lvl="0">
              <a:spcAft>
                <a:spcPts val="600"/>
              </a:spcAft>
            </a:pPr>
            <a:r>
              <a:rPr lang="en-US" dirty="0"/>
              <a:t>Fair and Impartial </a:t>
            </a:r>
            <a:r>
              <a:rPr lang="en-US" dirty="0" smtClean="0"/>
              <a:t>Policing </a:t>
            </a:r>
            <a:endParaRPr lang="en-US" dirty="0"/>
          </a:p>
          <a:p>
            <a:pPr lvl="0">
              <a:spcAft>
                <a:spcPts val="600"/>
              </a:spcAft>
            </a:pPr>
            <a:r>
              <a:rPr lang="en-US" dirty="0"/>
              <a:t>Refresher Trainings</a:t>
            </a:r>
          </a:p>
          <a:p>
            <a:pPr lvl="0">
              <a:spcAft>
                <a:spcPts val="600"/>
              </a:spcAft>
            </a:pPr>
            <a:r>
              <a:rPr lang="en-US" dirty="0"/>
              <a:t>Chief Mulkin – Bias training (completed)</a:t>
            </a:r>
          </a:p>
          <a:p>
            <a:pPr lvl="0"/>
            <a:endParaRPr lang="en-US" dirty="0"/>
          </a:p>
          <a:p>
            <a:endParaRPr lang="en-US" dirty="0"/>
          </a:p>
        </p:txBody>
      </p:sp>
    </p:spTree>
    <p:extLst>
      <p:ext uri="{BB962C8B-B14F-4D97-AF65-F5344CB8AC3E}">
        <p14:creationId xmlns:p14="http://schemas.microsoft.com/office/powerpoint/2010/main" val="3080109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DE-ESCALATION</a:t>
            </a:r>
            <a:endParaRPr lang="en-US" dirty="0"/>
          </a:p>
        </p:txBody>
      </p:sp>
      <p:sp>
        <p:nvSpPr>
          <p:cNvPr id="3" name="Content Placeholder 2"/>
          <p:cNvSpPr>
            <a:spLocks noGrp="1"/>
          </p:cNvSpPr>
          <p:nvPr>
            <p:ph idx="1"/>
          </p:nvPr>
        </p:nvSpPr>
        <p:spPr>
          <a:xfrm>
            <a:off x="680321" y="2336872"/>
            <a:ext cx="9613861" cy="4039213"/>
          </a:xfrm>
        </p:spPr>
        <p:txBody>
          <a:bodyPr>
            <a:normAutofit fontScale="92500"/>
          </a:bodyPr>
          <a:lstStyle/>
          <a:p>
            <a:r>
              <a:rPr lang="en-US" dirty="0"/>
              <a:t>All of our Officers are </a:t>
            </a:r>
            <a:r>
              <a:rPr lang="en-US" dirty="0" smtClean="0"/>
              <a:t>trained annually </a:t>
            </a:r>
            <a:r>
              <a:rPr lang="en-US" dirty="0"/>
              <a:t>on de-escalation techniques.</a:t>
            </a:r>
          </a:p>
          <a:p>
            <a:pPr lvl="0"/>
            <a:r>
              <a:rPr lang="en-US" dirty="0"/>
              <a:t>Annual training consists of, but not be limited to, use of force, conflict prevention, conflict resolution and negotiation, and de-escalation techniques and </a:t>
            </a:r>
            <a:r>
              <a:rPr lang="en-US" dirty="0" smtClean="0"/>
              <a:t>strategies. This includes, </a:t>
            </a:r>
            <a:r>
              <a:rPr lang="en-US" dirty="0"/>
              <a:t>but not limited to, interacting with persons presenting in an agitated </a:t>
            </a:r>
            <a:r>
              <a:rPr lang="en-US" dirty="0" smtClean="0"/>
              <a:t>condition and mental health emergencies.</a:t>
            </a:r>
          </a:p>
          <a:p>
            <a:pPr lvl="0"/>
            <a:r>
              <a:rPr lang="en-US" dirty="0"/>
              <a:t>D</a:t>
            </a:r>
            <a:r>
              <a:rPr lang="en-US" dirty="0" smtClean="0"/>
              <a:t>uty </a:t>
            </a:r>
            <a:r>
              <a:rPr lang="en-US" dirty="0"/>
              <a:t>to intervene and prohibited </a:t>
            </a:r>
            <a:r>
              <a:rPr lang="en-US" dirty="0" smtClean="0"/>
              <a:t>conduct by other Officers.</a:t>
            </a:r>
          </a:p>
          <a:p>
            <a:pPr lvl="0"/>
            <a:r>
              <a:rPr lang="en-US" dirty="0" smtClean="0"/>
              <a:t>Verbal Judo – Sheriff &amp; Chief Murray Certified Instructors.  </a:t>
            </a:r>
          </a:p>
          <a:p>
            <a:pPr lvl="1"/>
            <a:r>
              <a:rPr lang="en-US" dirty="0" smtClean="0"/>
              <a:t>Steps for De-escalation for traffic stops, complaints, other situations.  </a:t>
            </a:r>
            <a:endParaRPr lang="en-US" dirty="0"/>
          </a:p>
          <a:p>
            <a:pPr lvl="0"/>
            <a:r>
              <a:rPr lang="en-US" dirty="0"/>
              <a:t>De-escalation is included in our use of force policy which is modeled after the Municipal Police Training Council use of force policy</a:t>
            </a:r>
            <a:r>
              <a:rPr lang="en-US" dirty="0" smtClean="0"/>
              <a:t>.</a:t>
            </a:r>
          </a:p>
          <a:p>
            <a:pPr lvl="0"/>
            <a:endParaRPr lang="en-US" dirty="0" smtClean="0"/>
          </a:p>
          <a:p>
            <a:pPr lvl="0"/>
            <a:endParaRPr lang="en-US" dirty="0"/>
          </a:p>
          <a:p>
            <a:pPr marL="0" indent="0">
              <a:buNone/>
            </a:pPr>
            <a:endParaRPr lang="en-US" dirty="0"/>
          </a:p>
        </p:txBody>
      </p:sp>
    </p:spTree>
    <p:extLst>
      <p:ext uri="{BB962C8B-B14F-4D97-AF65-F5344CB8AC3E}">
        <p14:creationId xmlns:p14="http://schemas.microsoft.com/office/powerpoint/2010/main" val="2791398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Spot Policing</a:t>
            </a:r>
            <a:endParaRPr lang="en-US" dirty="0"/>
          </a:p>
        </p:txBody>
      </p:sp>
      <p:sp>
        <p:nvSpPr>
          <p:cNvPr id="3" name="Content Placeholder 2"/>
          <p:cNvSpPr>
            <a:spLocks noGrp="1"/>
          </p:cNvSpPr>
          <p:nvPr>
            <p:ph idx="1"/>
          </p:nvPr>
        </p:nvSpPr>
        <p:spPr>
          <a:xfrm>
            <a:off x="705034" y="2130927"/>
            <a:ext cx="10794988" cy="3599316"/>
          </a:xfrm>
        </p:spPr>
        <p:txBody>
          <a:bodyPr/>
          <a:lstStyle/>
          <a:p>
            <a:pPr marL="0" indent="0" algn="ctr">
              <a:buNone/>
            </a:pPr>
            <a:r>
              <a:rPr lang="en-US" b="1" dirty="0" smtClean="0">
                <a:solidFill>
                  <a:schemeClr val="accent2">
                    <a:lumMod val="50000"/>
                  </a:schemeClr>
                </a:solidFill>
              </a:rPr>
              <a:t>Meth Labs in St. Lawrence County</a:t>
            </a:r>
            <a:endParaRPr lang="en-US" b="1" dirty="0">
              <a:solidFill>
                <a:schemeClr val="accent2">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69860087"/>
              </p:ext>
            </p:extLst>
          </p:nvPr>
        </p:nvGraphicFramePr>
        <p:xfrm>
          <a:off x="2977408" y="2561968"/>
          <a:ext cx="6176319" cy="4174061"/>
        </p:xfrm>
        <a:graphic>
          <a:graphicData uri="http://schemas.openxmlformats.org/presentationml/2006/ole">
            <mc:AlternateContent xmlns:mc="http://schemas.openxmlformats.org/markup-compatibility/2006">
              <mc:Choice xmlns:v="urn:schemas-microsoft-com:vml" Requires="v">
                <p:oleObj spid="_x0000_s1083" name="PDF" r:id="rId3" imgW="0" imgH="360" progId="FoxitReader.Document">
                  <p:embed/>
                </p:oleObj>
              </mc:Choice>
              <mc:Fallback>
                <p:oleObj name="PDF" r:id="rId3" imgW="0" imgH="360" progId="FoxitReader.Document">
                  <p:embed/>
                  <p:pic>
                    <p:nvPicPr>
                      <p:cNvPr id="0" name=""/>
                      <p:cNvPicPr/>
                      <p:nvPr/>
                    </p:nvPicPr>
                    <p:blipFill>
                      <a:blip r:embed="rId4"/>
                      <a:stretch>
                        <a:fillRect/>
                      </a:stretch>
                    </p:blipFill>
                    <p:spPr>
                      <a:xfrm>
                        <a:off x="2977408" y="2561968"/>
                        <a:ext cx="6176319" cy="4174061"/>
                      </a:xfrm>
                      <a:prstGeom prst="rect">
                        <a:avLst/>
                      </a:prstGeom>
                    </p:spPr>
                  </p:pic>
                </p:oleObj>
              </mc:Fallback>
            </mc:AlternateContent>
          </a:graphicData>
        </a:graphic>
      </p:graphicFrame>
    </p:spTree>
    <p:extLst>
      <p:ext uri="{BB962C8B-B14F-4D97-AF65-F5344CB8AC3E}">
        <p14:creationId xmlns:p14="http://schemas.microsoft.com/office/powerpoint/2010/main" val="1807363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Spot Policing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583" y="2410941"/>
            <a:ext cx="7437655" cy="4102038"/>
          </a:xfrm>
        </p:spPr>
      </p:pic>
    </p:spTree>
    <p:extLst>
      <p:ext uri="{BB962C8B-B14F-4D97-AF65-F5344CB8AC3E}">
        <p14:creationId xmlns:p14="http://schemas.microsoft.com/office/powerpoint/2010/main" val="2227481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ACCREDITATION</a:t>
            </a:r>
            <a:endParaRPr lang="en-US" sz="4000" dirty="0"/>
          </a:p>
        </p:txBody>
      </p:sp>
      <p:sp>
        <p:nvSpPr>
          <p:cNvPr id="3" name="Content Placeholder 2"/>
          <p:cNvSpPr>
            <a:spLocks noGrp="1"/>
          </p:cNvSpPr>
          <p:nvPr>
            <p:ph idx="1"/>
          </p:nvPr>
        </p:nvSpPr>
        <p:spPr>
          <a:xfrm>
            <a:off x="553381" y="2248358"/>
            <a:ext cx="10811463" cy="4401678"/>
          </a:xfrm>
        </p:spPr>
        <p:txBody>
          <a:bodyPr>
            <a:noAutofit/>
          </a:bodyPr>
          <a:lstStyle/>
          <a:p>
            <a:pPr lvl="1">
              <a:spcAft>
                <a:spcPts val="600"/>
              </a:spcAft>
            </a:pPr>
            <a:r>
              <a:rPr lang="en-US" sz="2700" dirty="0" smtClean="0">
                <a:solidFill>
                  <a:srgbClr val="FF0000"/>
                </a:solidFill>
              </a:rPr>
              <a:t>Accreditation</a:t>
            </a:r>
            <a:r>
              <a:rPr lang="en-US" sz="2700" dirty="0" smtClean="0"/>
              <a:t> means that our Sheriff’s Office has adopted and adheres to the best practices in policing as proscribed by the States Law Enforcement Agency Accreditation Council (Exceeds Municipal Police Training Committee Standards)</a:t>
            </a:r>
          </a:p>
          <a:p>
            <a:pPr lvl="1">
              <a:spcAft>
                <a:spcPts val="600"/>
              </a:spcAft>
            </a:pPr>
            <a:r>
              <a:rPr lang="en-US" sz="2700" dirty="0" smtClean="0"/>
              <a:t>Two-thirds of </a:t>
            </a:r>
            <a:r>
              <a:rPr lang="en-US" sz="2700" dirty="0"/>
              <a:t>Sheriff Offices in NYS are accredited by </a:t>
            </a:r>
            <a:r>
              <a:rPr lang="en-US" sz="2700" dirty="0" smtClean="0"/>
              <a:t>DCJS</a:t>
            </a:r>
          </a:p>
          <a:p>
            <a:pPr lvl="1">
              <a:spcAft>
                <a:spcPts val="600"/>
              </a:spcAft>
            </a:pPr>
            <a:r>
              <a:rPr lang="en-US" sz="2700" dirty="0" smtClean="0"/>
              <a:t>NY Sheriffs have been, and continue to be, leaders in Police Accreditation  </a:t>
            </a:r>
          </a:p>
          <a:p>
            <a:pPr lvl="1">
              <a:spcAft>
                <a:spcPts val="600"/>
              </a:spcAft>
            </a:pPr>
            <a:r>
              <a:rPr lang="en-US" sz="2700" dirty="0" smtClean="0"/>
              <a:t>Started in 1984 by NYS Sheriffs’ Association – proved so successful it was taken over by NYS and is now offered to all NY agencies.</a:t>
            </a:r>
          </a:p>
        </p:txBody>
      </p:sp>
    </p:spTree>
    <p:extLst>
      <p:ext uri="{BB962C8B-B14F-4D97-AF65-F5344CB8AC3E}">
        <p14:creationId xmlns:p14="http://schemas.microsoft.com/office/powerpoint/2010/main" val="176801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2273644" y="2633434"/>
            <a:ext cx="8555998" cy="3599316"/>
          </a:xfrm>
        </p:spPr>
        <p:txBody>
          <a:bodyPr>
            <a:normAutofit/>
          </a:bodyPr>
          <a:lstStyle/>
          <a:p>
            <a:r>
              <a:rPr lang="en-US" sz="4800" dirty="0" smtClean="0">
                <a:solidFill>
                  <a:schemeClr val="bg2"/>
                </a:solidFill>
              </a:rPr>
              <a:t>Sheriff</a:t>
            </a:r>
          </a:p>
          <a:p>
            <a:r>
              <a:rPr lang="en-US" sz="4800" dirty="0" smtClean="0">
                <a:solidFill>
                  <a:schemeClr val="bg2"/>
                </a:solidFill>
              </a:rPr>
              <a:t>Undersheriff</a:t>
            </a:r>
          </a:p>
          <a:p>
            <a:r>
              <a:rPr lang="en-US" sz="4800" dirty="0" smtClean="0">
                <a:solidFill>
                  <a:schemeClr val="bg2"/>
                </a:solidFill>
              </a:rPr>
              <a:t>Police Reform Team</a:t>
            </a:r>
          </a:p>
          <a:p>
            <a:r>
              <a:rPr lang="en-US" sz="4800" dirty="0" smtClean="0">
                <a:solidFill>
                  <a:schemeClr val="bg2"/>
                </a:solidFill>
              </a:rPr>
              <a:t>Stakeholders</a:t>
            </a:r>
            <a:endParaRPr lang="en-US" sz="4800" dirty="0">
              <a:solidFill>
                <a:schemeClr val="bg2"/>
              </a:solidFill>
            </a:endParaRPr>
          </a:p>
        </p:txBody>
      </p:sp>
    </p:spTree>
    <p:extLst>
      <p:ext uri="{BB962C8B-B14F-4D97-AF65-F5344CB8AC3E}">
        <p14:creationId xmlns:p14="http://schemas.microsoft.com/office/powerpoint/2010/main" val="834885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a:t>
            </a:r>
          </a:p>
        </p:txBody>
      </p:sp>
      <p:sp>
        <p:nvSpPr>
          <p:cNvPr id="3" name="Content Placeholder 2"/>
          <p:cNvSpPr>
            <a:spLocks noGrp="1"/>
          </p:cNvSpPr>
          <p:nvPr>
            <p:ph idx="1"/>
          </p:nvPr>
        </p:nvSpPr>
        <p:spPr>
          <a:xfrm>
            <a:off x="466137" y="2345109"/>
            <a:ext cx="10745560" cy="4039213"/>
          </a:xfrm>
        </p:spPr>
        <p:txBody>
          <a:bodyPr>
            <a:normAutofit/>
          </a:bodyPr>
          <a:lstStyle/>
          <a:p>
            <a:pPr lvl="1">
              <a:spcAft>
                <a:spcPts val="600"/>
              </a:spcAft>
            </a:pPr>
            <a:r>
              <a:rPr lang="en-US" sz="2700" dirty="0"/>
              <a:t>Internal Yearly Review</a:t>
            </a:r>
          </a:p>
          <a:p>
            <a:pPr lvl="1">
              <a:spcAft>
                <a:spcPts val="600"/>
              </a:spcAft>
            </a:pPr>
            <a:r>
              <a:rPr lang="en-US" sz="2700" dirty="0"/>
              <a:t>Re-Accreditation every 5 years by DCJS</a:t>
            </a:r>
          </a:p>
          <a:p>
            <a:pPr lvl="1">
              <a:spcAft>
                <a:spcPts val="600"/>
              </a:spcAft>
            </a:pPr>
            <a:r>
              <a:rPr lang="en-US" sz="2700" dirty="0" smtClean="0"/>
              <a:t>SLCSO </a:t>
            </a:r>
            <a:r>
              <a:rPr lang="en-US" sz="2700" dirty="0"/>
              <a:t>has </a:t>
            </a:r>
            <a:r>
              <a:rPr lang="en-US" sz="2700" dirty="0" smtClean="0"/>
              <a:t>worked the </a:t>
            </a:r>
            <a:r>
              <a:rPr lang="en-US" sz="2700" dirty="0"/>
              <a:t>past 1 ½ years to become </a:t>
            </a:r>
            <a:r>
              <a:rPr lang="en-US" sz="2700" dirty="0" smtClean="0"/>
              <a:t>accredited. </a:t>
            </a:r>
          </a:p>
          <a:p>
            <a:pPr lvl="1">
              <a:spcAft>
                <a:spcPts val="600"/>
              </a:spcAft>
            </a:pPr>
            <a:r>
              <a:rPr lang="en-US" sz="2700" dirty="0" smtClean="0"/>
              <a:t>Review on July 27</a:t>
            </a:r>
            <a:r>
              <a:rPr lang="en-US" sz="2700" baseline="30000" dirty="0" smtClean="0"/>
              <a:t>th</a:t>
            </a:r>
            <a:r>
              <a:rPr lang="en-US" sz="2700" dirty="0" smtClean="0"/>
              <a:t> -WE </a:t>
            </a:r>
            <a:r>
              <a:rPr lang="en-US" sz="2700" dirty="0"/>
              <a:t>MADE IT!-  NYS Accredited on </a:t>
            </a:r>
            <a:r>
              <a:rPr lang="en-US" sz="2700" b="1" i="1" u="sng" dirty="0">
                <a:solidFill>
                  <a:schemeClr val="bg1"/>
                </a:solidFill>
              </a:rPr>
              <a:t>September 3</a:t>
            </a:r>
            <a:r>
              <a:rPr lang="en-US" sz="2700" b="1" i="1" u="sng" baseline="30000" dirty="0">
                <a:solidFill>
                  <a:schemeClr val="bg1"/>
                </a:solidFill>
              </a:rPr>
              <a:t>rd</a:t>
            </a:r>
            <a:r>
              <a:rPr lang="en-US" sz="2700" b="1" i="1" u="sng" dirty="0">
                <a:solidFill>
                  <a:schemeClr val="bg1"/>
                </a:solidFill>
              </a:rPr>
              <a:t>, 2020</a:t>
            </a:r>
            <a:r>
              <a:rPr lang="en-US" sz="2700" dirty="0"/>
              <a:t>. </a:t>
            </a:r>
          </a:p>
          <a:p>
            <a:pPr lvl="1">
              <a:spcAft>
                <a:spcPts val="600"/>
              </a:spcAft>
            </a:pPr>
            <a:r>
              <a:rPr lang="en-US" sz="2700" dirty="0"/>
              <a:t>Completes or Exceeds many standards in new Police Reform </a:t>
            </a:r>
            <a:r>
              <a:rPr lang="en-US" sz="2700" dirty="0" smtClean="0"/>
              <a:t>criteria</a:t>
            </a:r>
          </a:p>
          <a:p>
            <a:pPr lvl="1">
              <a:spcAft>
                <a:spcPts val="600"/>
              </a:spcAft>
            </a:pPr>
            <a:r>
              <a:rPr lang="en-US" sz="2700" dirty="0" smtClean="0"/>
              <a:t>You see this throughout this presentation - </a:t>
            </a:r>
            <a:r>
              <a:rPr lang="en-US" sz="2700" dirty="0" smtClean="0">
                <a:solidFill>
                  <a:srgbClr val="FF0000"/>
                </a:solidFill>
              </a:rPr>
              <a:t>ACCREDITATION</a:t>
            </a:r>
            <a:endParaRPr lang="en-US" sz="2700" dirty="0">
              <a:solidFill>
                <a:srgbClr val="FF0000"/>
              </a:solidFill>
            </a:endParaRPr>
          </a:p>
          <a:p>
            <a:endParaRPr lang="en-US" dirty="0"/>
          </a:p>
        </p:txBody>
      </p:sp>
    </p:spTree>
    <p:extLst>
      <p:ext uri="{BB962C8B-B14F-4D97-AF65-F5344CB8AC3E}">
        <p14:creationId xmlns:p14="http://schemas.microsoft.com/office/powerpoint/2010/main" val="1593814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BODY CAMERAS</a:t>
            </a:r>
            <a:endParaRPr lang="en-US" sz="4000" dirty="0"/>
          </a:p>
        </p:txBody>
      </p:sp>
      <p:sp>
        <p:nvSpPr>
          <p:cNvPr id="3" name="Content Placeholder 2"/>
          <p:cNvSpPr>
            <a:spLocks noGrp="1"/>
          </p:cNvSpPr>
          <p:nvPr>
            <p:ph idx="1"/>
          </p:nvPr>
        </p:nvSpPr>
        <p:spPr>
          <a:xfrm>
            <a:off x="408473" y="2246257"/>
            <a:ext cx="11248068" cy="4253397"/>
          </a:xfrm>
        </p:spPr>
        <p:txBody>
          <a:bodyPr>
            <a:noAutofit/>
          </a:bodyPr>
          <a:lstStyle/>
          <a:p>
            <a:pPr lvl="1">
              <a:spcAft>
                <a:spcPts val="600"/>
              </a:spcAft>
            </a:pPr>
            <a:r>
              <a:rPr lang="en-US" sz="2400" dirty="0"/>
              <a:t>Body Camera usage is currently in an implementation phase and a policy has been created.  Started October 1</a:t>
            </a:r>
            <a:r>
              <a:rPr lang="en-US" sz="2400" baseline="30000" dirty="0"/>
              <a:t>st</a:t>
            </a:r>
            <a:r>
              <a:rPr lang="en-US" sz="2400" dirty="0"/>
              <a:t>, 2020 for 30 day trial. </a:t>
            </a:r>
            <a:endParaRPr lang="en-US" sz="2200" dirty="0" smtClean="0"/>
          </a:p>
          <a:p>
            <a:pPr lvl="1">
              <a:spcAft>
                <a:spcPts val="600"/>
              </a:spcAft>
            </a:pPr>
            <a:r>
              <a:rPr lang="en-US" sz="2200" dirty="0" smtClean="0"/>
              <a:t>New York State Police to be mandated for all uniform Troopers to wear body cameras.</a:t>
            </a:r>
          </a:p>
          <a:p>
            <a:pPr lvl="1">
              <a:spcAft>
                <a:spcPts val="600"/>
              </a:spcAft>
            </a:pPr>
            <a:r>
              <a:rPr lang="en-US" sz="2200" dirty="0" smtClean="0"/>
              <a:t>PPD / SUNY Canton only agencies in county that presently require Body Cameras 	</a:t>
            </a:r>
          </a:p>
          <a:p>
            <a:pPr lvl="2">
              <a:spcAft>
                <a:spcPts val="600"/>
              </a:spcAft>
            </a:pPr>
            <a:r>
              <a:rPr lang="en-US" sz="2200" dirty="0" smtClean="0"/>
              <a:t>PPD: $30,000 start up cost – several thousands / year maintenance </a:t>
            </a:r>
          </a:p>
          <a:p>
            <a:pPr lvl="2">
              <a:spcAft>
                <a:spcPts val="600"/>
              </a:spcAft>
            </a:pPr>
            <a:r>
              <a:rPr lang="en-US" sz="2200" dirty="0" smtClean="0"/>
              <a:t>Server / software / warranty / maintenance costs</a:t>
            </a:r>
          </a:p>
          <a:p>
            <a:pPr lvl="1">
              <a:spcAft>
                <a:spcPts val="600"/>
              </a:spcAft>
            </a:pPr>
            <a:r>
              <a:rPr lang="en-US" sz="2200" dirty="0" smtClean="0"/>
              <a:t>Cost analysis completed for Sheriffs Office (not required </a:t>
            </a:r>
            <a:r>
              <a:rPr lang="en-US" sz="2200" i="1" u="sng" dirty="0" smtClean="0"/>
              <a:t>yet</a:t>
            </a:r>
            <a:r>
              <a:rPr lang="en-US" sz="2200" dirty="0" smtClean="0"/>
              <a:t>)</a:t>
            </a:r>
          </a:p>
          <a:p>
            <a:pPr lvl="2">
              <a:spcAft>
                <a:spcPts val="600"/>
              </a:spcAft>
            </a:pPr>
            <a:r>
              <a:rPr lang="en-US" sz="2200" dirty="0" smtClean="0"/>
              <a:t>$50,000-$70,000 (preliminary first year implementation estimate) </a:t>
            </a:r>
          </a:p>
          <a:p>
            <a:pPr lvl="2">
              <a:spcAft>
                <a:spcPts val="600"/>
              </a:spcAft>
            </a:pPr>
            <a:r>
              <a:rPr lang="en-US" sz="2200" dirty="0" smtClean="0"/>
              <a:t>Annual costs to be determined (server/cloud storage/maintenance costs)</a:t>
            </a:r>
            <a:endParaRPr lang="en-US" sz="2200" dirty="0"/>
          </a:p>
        </p:txBody>
      </p:sp>
    </p:spTree>
    <p:extLst>
      <p:ext uri="{BB962C8B-B14F-4D97-AF65-F5344CB8AC3E}">
        <p14:creationId xmlns:p14="http://schemas.microsoft.com/office/powerpoint/2010/main" val="366390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Transparency </a:t>
            </a:r>
          </a:p>
          <a:p>
            <a:r>
              <a:rPr lang="en-US" dirty="0" smtClean="0"/>
              <a:t>Accountability</a:t>
            </a:r>
          </a:p>
          <a:p>
            <a:r>
              <a:rPr lang="en-US" dirty="0" smtClean="0"/>
              <a:t>Data Collection / Retention / Documentation</a:t>
            </a:r>
          </a:p>
          <a:p>
            <a:r>
              <a:rPr lang="en-US" dirty="0" smtClean="0"/>
              <a:t>Help confirm the the nature of events and supports accounts articulated.</a:t>
            </a:r>
          </a:p>
          <a:p>
            <a:r>
              <a:rPr lang="en-US" dirty="0" smtClean="0"/>
              <a:t>Evidentiary purposes – corroborating</a:t>
            </a:r>
          </a:p>
          <a:p>
            <a:r>
              <a:rPr lang="en-US" dirty="0" smtClean="0"/>
              <a:t>Use of Force issues</a:t>
            </a:r>
          </a:p>
          <a:p>
            <a:r>
              <a:rPr lang="en-US" dirty="0" smtClean="0"/>
              <a:t>Civilian Complaints – Quicker Resolutions</a:t>
            </a:r>
          </a:p>
          <a:p>
            <a:r>
              <a:rPr lang="en-US" dirty="0" smtClean="0"/>
              <a:t>Training Opportunities</a:t>
            </a:r>
          </a:p>
          <a:p>
            <a:pPr marL="457200" lvl="1" indent="0">
              <a:buNone/>
            </a:pPr>
            <a:endParaRPr lang="en-US" dirty="0" smtClean="0"/>
          </a:p>
          <a:p>
            <a:pPr lvl="1"/>
            <a:endParaRPr lang="en-US" dirty="0"/>
          </a:p>
          <a:p>
            <a:pPr marL="457200" lvl="1" indent="0">
              <a:buNone/>
            </a:pPr>
            <a:r>
              <a:rPr lang="en-US" dirty="0" smtClean="0"/>
              <a:t>  </a:t>
            </a:r>
            <a:endParaRPr lang="en-US" dirty="0"/>
          </a:p>
        </p:txBody>
      </p:sp>
    </p:spTree>
    <p:extLst>
      <p:ext uri="{BB962C8B-B14F-4D97-AF65-F5344CB8AC3E}">
        <p14:creationId xmlns:p14="http://schemas.microsoft.com/office/powerpoint/2010/main" val="189168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Officer Evaluations</a:t>
            </a:r>
            <a:endParaRPr lang="en-US" dirty="0"/>
          </a:p>
        </p:txBody>
      </p:sp>
      <p:sp>
        <p:nvSpPr>
          <p:cNvPr id="3" name="Content Placeholder 2"/>
          <p:cNvSpPr>
            <a:spLocks noGrp="1"/>
          </p:cNvSpPr>
          <p:nvPr>
            <p:ph idx="1"/>
          </p:nvPr>
        </p:nvSpPr>
        <p:spPr>
          <a:xfrm>
            <a:off x="812127" y="2682862"/>
            <a:ext cx="10976220" cy="3599316"/>
          </a:xfrm>
        </p:spPr>
        <p:txBody>
          <a:bodyPr>
            <a:normAutofit/>
          </a:bodyPr>
          <a:lstStyle/>
          <a:p>
            <a:r>
              <a:rPr lang="en-US" sz="2800" dirty="0" smtClean="0"/>
              <a:t>Annual Evaluations completed by supervising officers- </a:t>
            </a:r>
            <a:r>
              <a:rPr lang="en-US" sz="2800" dirty="0" smtClean="0">
                <a:solidFill>
                  <a:srgbClr val="FF0000"/>
                </a:solidFill>
              </a:rPr>
              <a:t>ACCREDIDATION</a:t>
            </a:r>
          </a:p>
          <a:p>
            <a:pPr lvl="2"/>
            <a:r>
              <a:rPr lang="en-US" sz="2800" dirty="0" smtClean="0"/>
              <a:t>Mission Statement – (read and sign off)</a:t>
            </a:r>
            <a:r>
              <a:rPr lang="en-US" dirty="0" smtClean="0"/>
              <a:t> </a:t>
            </a:r>
          </a:p>
          <a:p>
            <a:pPr marL="0" indent="0">
              <a:buNone/>
            </a:pPr>
            <a:r>
              <a:rPr lang="en-US" sz="2800" dirty="0"/>
              <a:t>	</a:t>
            </a:r>
            <a:r>
              <a:rPr lang="en-US" sz="2800" dirty="0" smtClean="0"/>
              <a:t>~ Positives</a:t>
            </a:r>
            <a:r>
              <a:rPr lang="en-US" sz="2800" dirty="0"/>
              <a:t>	</a:t>
            </a:r>
            <a:endParaRPr lang="en-US" sz="2800" dirty="0" smtClean="0"/>
          </a:p>
          <a:p>
            <a:pPr marL="0" indent="0">
              <a:buNone/>
            </a:pPr>
            <a:r>
              <a:rPr lang="en-US" sz="2800" dirty="0"/>
              <a:t>	</a:t>
            </a:r>
            <a:r>
              <a:rPr lang="en-US" sz="2800" dirty="0" smtClean="0"/>
              <a:t>~ Negatives</a:t>
            </a:r>
          </a:p>
          <a:p>
            <a:pPr marL="0" indent="0">
              <a:buNone/>
            </a:pPr>
            <a:r>
              <a:rPr lang="en-US" sz="2800" dirty="0"/>
              <a:t>	</a:t>
            </a:r>
            <a:r>
              <a:rPr lang="en-US" sz="2800" dirty="0" smtClean="0"/>
              <a:t>~ Improvements (review throughout the year)</a:t>
            </a:r>
          </a:p>
          <a:p>
            <a:pPr marL="0" indent="0">
              <a:buNone/>
            </a:pPr>
            <a:r>
              <a:rPr lang="en-US" sz="2800" dirty="0"/>
              <a:t>	</a:t>
            </a:r>
            <a:r>
              <a:rPr lang="en-US" sz="2800" dirty="0" smtClean="0"/>
              <a:t>~ Goals – Personal and Agency</a:t>
            </a:r>
          </a:p>
          <a:p>
            <a:pPr marL="0" indent="0">
              <a:buNone/>
            </a:pPr>
            <a:endParaRPr lang="en-US" sz="2800" dirty="0" smtClean="0"/>
          </a:p>
        </p:txBody>
      </p:sp>
    </p:spTree>
    <p:extLst>
      <p:ext uri="{BB962C8B-B14F-4D97-AF65-F5344CB8AC3E}">
        <p14:creationId xmlns:p14="http://schemas.microsoft.com/office/powerpoint/2010/main" val="847870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Officer Wellness/ Well Being</a:t>
            </a:r>
            <a:endParaRPr lang="en-US" dirty="0"/>
          </a:p>
        </p:txBody>
      </p:sp>
      <p:sp>
        <p:nvSpPr>
          <p:cNvPr id="3" name="Content Placeholder 2"/>
          <p:cNvSpPr>
            <a:spLocks noGrp="1"/>
          </p:cNvSpPr>
          <p:nvPr>
            <p:ph idx="1"/>
          </p:nvPr>
        </p:nvSpPr>
        <p:spPr>
          <a:xfrm>
            <a:off x="696917" y="2485154"/>
            <a:ext cx="10794987" cy="3599316"/>
          </a:xfrm>
        </p:spPr>
        <p:txBody>
          <a:bodyPr>
            <a:normAutofit/>
          </a:bodyPr>
          <a:lstStyle/>
          <a:p>
            <a:r>
              <a:rPr lang="en-US" sz="2700" dirty="0" smtClean="0"/>
              <a:t>Employee Mental Health Screening Prior to Employment -  </a:t>
            </a:r>
            <a:r>
              <a:rPr lang="en-US" sz="2700" dirty="0" smtClean="0">
                <a:solidFill>
                  <a:srgbClr val="FF0000"/>
                </a:solidFill>
              </a:rPr>
              <a:t>ACCREDIDATION</a:t>
            </a:r>
          </a:p>
          <a:p>
            <a:r>
              <a:rPr lang="en-US" sz="2700" dirty="0" smtClean="0"/>
              <a:t>Employee Assistance Program – EAP</a:t>
            </a:r>
          </a:p>
          <a:p>
            <a:pPr lvl="1"/>
            <a:r>
              <a:rPr lang="en-US" sz="2300" dirty="0" smtClean="0"/>
              <a:t>Crisis Intervention</a:t>
            </a:r>
          </a:p>
          <a:p>
            <a:pPr lvl="1"/>
            <a:r>
              <a:rPr lang="en-US" sz="2300" dirty="0" smtClean="0"/>
              <a:t>Counseling</a:t>
            </a:r>
            <a:endParaRPr lang="en-US" sz="2700" dirty="0" smtClean="0"/>
          </a:p>
          <a:p>
            <a:r>
              <a:rPr lang="en-US" sz="2700" dirty="0" smtClean="0"/>
              <a:t>Chaplaincy Program</a:t>
            </a:r>
            <a:endParaRPr lang="en-US" sz="2700" dirty="0"/>
          </a:p>
          <a:p>
            <a:r>
              <a:rPr lang="en-US" sz="2700" dirty="0" smtClean="0"/>
              <a:t>Extreme Circumstances- Allow Officers to change shifts for a period of time.</a:t>
            </a:r>
          </a:p>
        </p:txBody>
      </p:sp>
    </p:spTree>
    <p:extLst>
      <p:ext uri="{BB962C8B-B14F-4D97-AF65-F5344CB8AC3E}">
        <p14:creationId xmlns:p14="http://schemas.microsoft.com/office/powerpoint/2010/main" val="2851563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Repeal of 50-A</a:t>
            </a:r>
            <a:endParaRPr lang="en-US" dirty="0"/>
          </a:p>
        </p:txBody>
      </p:sp>
      <p:sp>
        <p:nvSpPr>
          <p:cNvPr id="3" name="Content Placeholder 2"/>
          <p:cNvSpPr>
            <a:spLocks noGrp="1"/>
          </p:cNvSpPr>
          <p:nvPr>
            <p:ph idx="1"/>
          </p:nvPr>
        </p:nvSpPr>
        <p:spPr>
          <a:xfrm>
            <a:off x="680321" y="2336872"/>
            <a:ext cx="10852652" cy="4253398"/>
          </a:xfrm>
        </p:spPr>
        <p:txBody>
          <a:bodyPr>
            <a:normAutofit lnSpcReduction="10000"/>
          </a:bodyPr>
          <a:lstStyle/>
          <a:p>
            <a:r>
              <a:rPr lang="en-US" dirty="0" smtClean="0"/>
              <a:t>For many years, Public Officers Law 87 (2)(a) allowed covered entities to exempt disclosure of records if the records were “specifically exempted from disclosure by state or federal statute.”</a:t>
            </a:r>
          </a:p>
          <a:p>
            <a:r>
              <a:rPr lang="en-US" dirty="0" smtClean="0"/>
              <a:t>Civil Rights Law 50-a has required that law enforcement personnel records be treated as confidential and not released to the public except as mandated by a lawful court order or the consent of the police officer who is the subject of the records.</a:t>
            </a:r>
          </a:p>
          <a:p>
            <a:r>
              <a:rPr lang="en-US" dirty="0" smtClean="0"/>
              <a:t>On </a:t>
            </a:r>
            <a:r>
              <a:rPr lang="en-US" b="1" i="1" u="sng" dirty="0" smtClean="0">
                <a:solidFill>
                  <a:schemeClr val="accent2">
                    <a:lumMod val="50000"/>
                  </a:schemeClr>
                </a:solidFill>
              </a:rPr>
              <a:t>June 11</a:t>
            </a:r>
            <a:r>
              <a:rPr lang="en-US" b="1" i="1" u="sng" baseline="30000" dirty="0" smtClean="0">
                <a:solidFill>
                  <a:schemeClr val="accent2">
                    <a:lumMod val="50000"/>
                  </a:schemeClr>
                </a:solidFill>
              </a:rPr>
              <a:t>th</a:t>
            </a:r>
            <a:r>
              <a:rPr lang="en-US" b="1" i="1" u="sng" dirty="0" smtClean="0">
                <a:solidFill>
                  <a:schemeClr val="accent2">
                    <a:lumMod val="50000"/>
                  </a:schemeClr>
                </a:solidFill>
              </a:rPr>
              <a:t>, 2020</a:t>
            </a:r>
            <a:r>
              <a:rPr lang="en-US" dirty="0" smtClean="0"/>
              <a:t>, the Governor signed legislation repealing New York Civil Rights Law 50-a, in turn, allowing the public to have access to the disciplinary records of law enforcement personnel.</a:t>
            </a:r>
          </a:p>
          <a:p>
            <a:r>
              <a:rPr lang="en-US" dirty="0" smtClean="0"/>
              <a:t>This means: Law enforcement personnel records are no longer automatically exempt from disclosure. </a:t>
            </a:r>
            <a:endParaRPr lang="en-US" dirty="0"/>
          </a:p>
        </p:txBody>
      </p:sp>
    </p:spTree>
    <p:extLst>
      <p:ext uri="{BB962C8B-B14F-4D97-AF65-F5344CB8AC3E}">
        <p14:creationId xmlns:p14="http://schemas.microsoft.com/office/powerpoint/2010/main" val="357784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Enforcement Misconduct </a:t>
            </a:r>
            <a:br>
              <a:rPr lang="en-US" dirty="0" smtClean="0"/>
            </a:br>
            <a:r>
              <a:rPr lang="en-US" dirty="0" smtClean="0"/>
              <a:t>Investigative Office</a:t>
            </a:r>
            <a:endParaRPr lang="en-US" dirty="0"/>
          </a:p>
        </p:txBody>
      </p:sp>
      <p:sp>
        <p:nvSpPr>
          <p:cNvPr id="3" name="Content Placeholder 2"/>
          <p:cNvSpPr>
            <a:spLocks noGrp="1"/>
          </p:cNvSpPr>
          <p:nvPr>
            <p:ph idx="1"/>
          </p:nvPr>
        </p:nvSpPr>
        <p:spPr>
          <a:xfrm>
            <a:off x="589704" y="2229780"/>
            <a:ext cx="10770274" cy="4162781"/>
          </a:xfrm>
        </p:spPr>
        <p:txBody>
          <a:bodyPr>
            <a:noAutofit/>
          </a:bodyPr>
          <a:lstStyle/>
          <a:p>
            <a:r>
              <a:rPr lang="en-US" sz="2700" dirty="0" smtClean="0"/>
              <a:t>Established the Law Enforcement Misconduct Investigative Office within the Department of Law which would investigate complaints, allegations of corruption, fraud, use of excessive force, criminal activity, conflicts of interest, or abuse in certain law enforcement agencies.</a:t>
            </a:r>
          </a:p>
          <a:p>
            <a:r>
              <a:rPr lang="en-US" sz="2700" dirty="0" smtClean="0"/>
              <a:t>Requires every officer to promptly report to the Investigative Office any information concerning police corruption, fraud, use of excessive force, criminal activity, conflicts of interest or abuse by another officer or employee relating to his/her office or employment, or by a person having business dealings with a covered agency relating to those dealings.</a:t>
            </a:r>
          </a:p>
        </p:txBody>
      </p:sp>
    </p:spTree>
    <p:extLst>
      <p:ext uri="{BB962C8B-B14F-4D97-AF65-F5344CB8AC3E}">
        <p14:creationId xmlns:p14="http://schemas.microsoft.com/office/powerpoint/2010/main" val="3884026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Enforcement Misconduct </a:t>
            </a:r>
            <a:br>
              <a:rPr lang="en-US" dirty="0" smtClean="0"/>
            </a:br>
            <a:r>
              <a:rPr lang="en-US" dirty="0" smtClean="0"/>
              <a:t>Investigative Office</a:t>
            </a:r>
            <a:endParaRPr lang="en-US" dirty="0"/>
          </a:p>
        </p:txBody>
      </p:sp>
      <p:sp>
        <p:nvSpPr>
          <p:cNvPr id="3" name="Content Placeholder 2"/>
          <p:cNvSpPr>
            <a:spLocks noGrp="1"/>
          </p:cNvSpPr>
          <p:nvPr>
            <p:ph idx="1"/>
          </p:nvPr>
        </p:nvSpPr>
        <p:spPr>
          <a:xfrm>
            <a:off x="709274" y="2493391"/>
            <a:ext cx="10770274" cy="4162781"/>
          </a:xfrm>
        </p:spPr>
        <p:txBody>
          <a:bodyPr>
            <a:normAutofit/>
          </a:bodyPr>
          <a:lstStyle/>
          <a:p>
            <a:r>
              <a:rPr lang="en-US" sz="2800" dirty="0" smtClean="0"/>
              <a:t>An Officer’s known failure to report such information is cause for his/her removal.</a:t>
            </a:r>
          </a:p>
          <a:p>
            <a:r>
              <a:rPr lang="en-US" sz="2800" dirty="0" smtClean="0"/>
              <a:t>Police agencies should adopt a policy and introduce education regarding the duty to report information to the investigative office.</a:t>
            </a:r>
          </a:p>
          <a:p>
            <a:r>
              <a:rPr lang="en-US" sz="2800" dirty="0" smtClean="0"/>
              <a:t>Decertification of Police Officers with cause.</a:t>
            </a:r>
          </a:p>
          <a:p>
            <a:pPr lvl="1"/>
            <a:r>
              <a:rPr lang="en-US" sz="2800" dirty="0" smtClean="0"/>
              <a:t>Effective </a:t>
            </a:r>
            <a:r>
              <a:rPr lang="en-US" sz="2800" b="1" i="1" u="sng" dirty="0" smtClean="0">
                <a:solidFill>
                  <a:schemeClr val="accent2">
                    <a:lumMod val="50000"/>
                  </a:schemeClr>
                </a:solidFill>
              </a:rPr>
              <a:t>April 1</a:t>
            </a:r>
            <a:r>
              <a:rPr lang="en-US" sz="2800" b="1" i="1" u="sng" baseline="30000" dirty="0" smtClean="0">
                <a:solidFill>
                  <a:schemeClr val="accent2">
                    <a:lumMod val="50000"/>
                  </a:schemeClr>
                </a:solidFill>
              </a:rPr>
              <a:t>st</a:t>
            </a:r>
            <a:r>
              <a:rPr lang="en-US" sz="2800" b="1" i="1" u="sng" dirty="0" smtClean="0">
                <a:solidFill>
                  <a:schemeClr val="accent2">
                    <a:lumMod val="50000"/>
                  </a:schemeClr>
                </a:solidFill>
              </a:rPr>
              <a:t>, 2021</a:t>
            </a:r>
            <a:endParaRPr lang="en-US" sz="2800" b="1" i="1" u="sng" dirty="0">
              <a:solidFill>
                <a:schemeClr val="accent2">
                  <a:lumMod val="50000"/>
                </a:schemeClr>
              </a:solidFill>
            </a:endParaRPr>
          </a:p>
        </p:txBody>
      </p:sp>
    </p:spTree>
    <p:extLst>
      <p:ext uri="{BB962C8B-B14F-4D97-AF65-F5344CB8AC3E}">
        <p14:creationId xmlns:p14="http://schemas.microsoft.com/office/powerpoint/2010/main" val="2056826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Anti-Chokehold Act</a:t>
            </a:r>
            <a:endParaRPr lang="en-US" dirty="0"/>
          </a:p>
        </p:txBody>
      </p:sp>
      <p:sp>
        <p:nvSpPr>
          <p:cNvPr id="3" name="Content Placeholder 2"/>
          <p:cNvSpPr>
            <a:spLocks noGrp="1"/>
          </p:cNvSpPr>
          <p:nvPr>
            <p:ph idx="1"/>
          </p:nvPr>
        </p:nvSpPr>
        <p:spPr>
          <a:xfrm>
            <a:off x="551935" y="2443965"/>
            <a:ext cx="10915136" cy="4088641"/>
          </a:xfrm>
        </p:spPr>
        <p:txBody>
          <a:bodyPr>
            <a:noAutofit/>
          </a:bodyPr>
          <a:lstStyle/>
          <a:p>
            <a:r>
              <a:rPr lang="en-US" sz="2800" dirty="0" smtClean="0"/>
              <a:t>Eric Garner Anti-Chokehold Act (Senate Bill 6670B/Assembly Bill 6144B) Effective </a:t>
            </a:r>
            <a:r>
              <a:rPr lang="en-US" sz="2800" b="1" i="1" u="sng" dirty="0" smtClean="0">
                <a:solidFill>
                  <a:schemeClr val="accent2">
                    <a:lumMod val="50000"/>
                  </a:schemeClr>
                </a:solidFill>
              </a:rPr>
              <a:t>June 12</a:t>
            </a:r>
            <a:r>
              <a:rPr lang="en-US" sz="2800" b="1" i="1" u="sng" baseline="30000" dirty="0" smtClean="0">
                <a:solidFill>
                  <a:schemeClr val="accent2">
                    <a:lumMod val="50000"/>
                  </a:schemeClr>
                </a:solidFill>
              </a:rPr>
              <a:t>th</a:t>
            </a:r>
            <a:r>
              <a:rPr lang="en-US" sz="2800" b="1" i="1" u="sng" dirty="0" smtClean="0">
                <a:solidFill>
                  <a:schemeClr val="accent2">
                    <a:lumMod val="50000"/>
                  </a:schemeClr>
                </a:solidFill>
              </a:rPr>
              <a:t>, 2020</a:t>
            </a:r>
            <a:r>
              <a:rPr lang="en-US" sz="2800" dirty="0" smtClean="0"/>
              <a:t>.</a:t>
            </a:r>
          </a:p>
          <a:p>
            <a:r>
              <a:rPr lang="en-US" sz="2800" dirty="0" smtClean="0"/>
              <a:t>Established the crime of aggravated strangulation PL. 121.13-A: for Police Officers where such Officer commits the crime of criminal obstruction of breathing or blood circulation or uses a chokehold or similar restraint and causes serious physical injury or death.</a:t>
            </a:r>
          </a:p>
        </p:txBody>
      </p:sp>
    </p:spTree>
    <p:extLst>
      <p:ext uri="{BB962C8B-B14F-4D97-AF65-F5344CB8AC3E}">
        <p14:creationId xmlns:p14="http://schemas.microsoft.com/office/powerpoint/2010/main" val="3436269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Anti-Chokehold Act</a:t>
            </a:r>
            <a:endParaRPr lang="en-US" dirty="0"/>
          </a:p>
        </p:txBody>
      </p:sp>
      <p:sp>
        <p:nvSpPr>
          <p:cNvPr id="3" name="Content Placeholder 2"/>
          <p:cNvSpPr>
            <a:spLocks noGrp="1"/>
          </p:cNvSpPr>
          <p:nvPr>
            <p:ph idx="1"/>
          </p:nvPr>
        </p:nvSpPr>
        <p:spPr>
          <a:xfrm>
            <a:off x="430898" y="2452202"/>
            <a:ext cx="11327026" cy="4088641"/>
          </a:xfrm>
        </p:spPr>
        <p:txBody>
          <a:bodyPr>
            <a:noAutofit/>
          </a:bodyPr>
          <a:lstStyle/>
          <a:p>
            <a:r>
              <a:rPr lang="en-US" sz="2800" dirty="0" smtClean="0"/>
              <a:t>Reviewing the new standards provided by MPTC for change consideration. </a:t>
            </a:r>
          </a:p>
          <a:p>
            <a:r>
              <a:rPr lang="en-US" sz="2800" dirty="0" smtClean="0"/>
              <a:t>Article VII, C sub 1 “Any application of pressure to the throat, windpipe, neck or blocking the mouth or nose of a person in a manner that may hinder breathing, reduce intake of air or obstruct blood circulation, is prohibited unless deadly physical force is authorized.”</a:t>
            </a:r>
          </a:p>
          <a:p>
            <a:pPr lvl="1"/>
            <a:r>
              <a:rPr lang="en-US" sz="2800" dirty="0" smtClean="0"/>
              <a:t>Defensive Tactics - training / education </a:t>
            </a:r>
            <a:endParaRPr lang="en-US" sz="2800" dirty="0"/>
          </a:p>
        </p:txBody>
      </p:sp>
    </p:spTree>
    <p:extLst>
      <p:ext uri="{BB962C8B-B14F-4D97-AF65-F5344CB8AC3E}">
        <p14:creationId xmlns:p14="http://schemas.microsoft.com/office/powerpoint/2010/main" val="75736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Ground Rules</a:t>
            </a:r>
            <a:endParaRPr lang="en-US" dirty="0"/>
          </a:p>
        </p:txBody>
      </p:sp>
      <p:sp>
        <p:nvSpPr>
          <p:cNvPr id="3" name="Content Placeholder 2"/>
          <p:cNvSpPr>
            <a:spLocks noGrp="1"/>
          </p:cNvSpPr>
          <p:nvPr>
            <p:ph idx="1"/>
          </p:nvPr>
        </p:nvSpPr>
        <p:spPr>
          <a:xfrm>
            <a:off x="1199305" y="2394538"/>
            <a:ext cx="9613861" cy="3599316"/>
          </a:xfrm>
        </p:spPr>
        <p:txBody>
          <a:bodyPr>
            <a:normAutofit/>
          </a:bodyPr>
          <a:lstStyle/>
          <a:p>
            <a:r>
              <a:rPr lang="en-US" sz="3200" dirty="0" smtClean="0">
                <a:solidFill>
                  <a:schemeClr val="bg2"/>
                </a:solidFill>
              </a:rPr>
              <a:t>Meetings will start promptly</a:t>
            </a:r>
          </a:p>
          <a:p>
            <a:r>
              <a:rPr lang="en-US" sz="3200" dirty="0" smtClean="0">
                <a:solidFill>
                  <a:schemeClr val="bg2"/>
                </a:solidFill>
              </a:rPr>
              <a:t>Respect other people’s opinions</a:t>
            </a:r>
          </a:p>
          <a:p>
            <a:r>
              <a:rPr lang="en-US" sz="3200" dirty="0" smtClean="0">
                <a:solidFill>
                  <a:schemeClr val="bg2"/>
                </a:solidFill>
              </a:rPr>
              <a:t>Stay on topic </a:t>
            </a:r>
          </a:p>
          <a:p>
            <a:r>
              <a:rPr lang="en-US" sz="3200" dirty="0" smtClean="0">
                <a:solidFill>
                  <a:schemeClr val="bg2"/>
                </a:solidFill>
              </a:rPr>
              <a:t>Provide specific examples from our community</a:t>
            </a:r>
          </a:p>
          <a:p>
            <a:r>
              <a:rPr lang="en-US" sz="3200" dirty="0" smtClean="0">
                <a:solidFill>
                  <a:schemeClr val="bg2"/>
                </a:solidFill>
              </a:rPr>
              <a:t>Be respectful of people’s time</a:t>
            </a:r>
          </a:p>
          <a:p>
            <a:r>
              <a:rPr lang="en-US" sz="3200" dirty="0" smtClean="0">
                <a:solidFill>
                  <a:schemeClr val="bg2"/>
                </a:solidFill>
              </a:rPr>
              <a:t>Meeting will end promptly</a:t>
            </a:r>
          </a:p>
          <a:p>
            <a:pPr marL="0" indent="0">
              <a:buNone/>
            </a:pPr>
            <a:endParaRPr lang="en-US" sz="3200" dirty="0"/>
          </a:p>
        </p:txBody>
      </p:sp>
    </p:spTree>
    <p:extLst>
      <p:ext uri="{BB962C8B-B14F-4D97-AF65-F5344CB8AC3E}">
        <p14:creationId xmlns:p14="http://schemas.microsoft.com/office/powerpoint/2010/main" val="1973304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Police Statistics and </a:t>
            </a:r>
            <a:br>
              <a:rPr lang="en-US" dirty="0" smtClean="0"/>
            </a:br>
            <a:r>
              <a:rPr lang="en-US" dirty="0" smtClean="0"/>
              <a:t>Transparency Act</a:t>
            </a:r>
            <a:endParaRPr lang="en-US" dirty="0"/>
          </a:p>
        </p:txBody>
      </p:sp>
      <p:sp>
        <p:nvSpPr>
          <p:cNvPr id="3" name="Content Placeholder 2"/>
          <p:cNvSpPr>
            <a:spLocks noGrp="1"/>
          </p:cNvSpPr>
          <p:nvPr>
            <p:ph idx="1"/>
          </p:nvPr>
        </p:nvSpPr>
        <p:spPr>
          <a:xfrm>
            <a:off x="680321" y="2336873"/>
            <a:ext cx="10712609" cy="3599316"/>
          </a:xfrm>
        </p:spPr>
        <p:txBody>
          <a:bodyPr>
            <a:noAutofit/>
          </a:bodyPr>
          <a:lstStyle/>
          <a:p>
            <a:pPr>
              <a:spcAft>
                <a:spcPts val="600"/>
              </a:spcAft>
            </a:pPr>
            <a:r>
              <a:rPr lang="en-US" sz="2700" dirty="0" smtClean="0"/>
              <a:t>Requires reporting of criminal offenses and arrest-related deaths.</a:t>
            </a:r>
          </a:p>
          <a:p>
            <a:pPr lvl="1">
              <a:spcAft>
                <a:spcPts val="600"/>
              </a:spcAft>
            </a:pPr>
            <a:r>
              <a:rPr lang="en-US" sz="2700" dirty="0" smtClean="0"/>
              <a:t>Courts must compile and publish aggregate racial and other demographic data of all low-level offenses, including misdemeanors and violations.</a:t>
            </a:r>
          </a:p>
          <a:p>
            <a:pPr lvl="1">
              <a:spcAft>
                <a:spcPts val="600"/>
              </a:spcAft>
            </a:pPr>
            <a:r>
              <a:rPr lang="en-US" sz="2700" dirty="0" smtClean="0"/>
              <a:t>Police agencies are required to promptly report any arrest-related deaths to DCJS, and submit annual reports containing that same information to the DCJS, the Governor, and the Legislature.</a:t>
            </a:r>
            <a:endParaRPr lang="en-US" sz="2700" dirty="0"/>
          </a:p>
          <a:p>
            <a:pPr lvl="1">
              <a:spcAft>
                <a:spcPts val="600"/>
              </a:spcAft>
            </a:pPr>
            <a:r>
              <a:rPr lang="en-US" sz="2700" dirty="0" smtClean="0"/>
              <a:t>Effective </a:t>
            </a:r>
            <a:r>
              <a:rPr lang="en-US" sz="2700" b="1" i="1" u="sng" dirty="0" smtClean="0">
                <a:solidFill>
                  <a:schemeClr val="accent2">
                    <a:lumMod val="50000"/>
                  </a:schemeClr>
                </a:solidFill>
              </a:rPr>
              <a:t>December 12</a:t>
            </a:r>
            <a:r>
              <a:rPr lang="en-US" sz="2700" b="1" i="1" u="sng" baseline="30000" dirty="0" smtClean="0">
                <a:solidFill>
                  <a:schemeClr val="accent2">
                    <a:lumMod val="50000"/>
                  </a:schemeClr>
                </a:solidFill>
              </a:rPr>
              <a:t>th</a:t>
            </a:r>
            <a:r>
              <a:rPr lang="en-US" sz="2700" b="1" i="1" u="sng" dirty="0" smtClean="0">
                <a:solidFill>
                  <a:schemeClr val="accent2">
                    <a:lumMod val="50000"/>
                  </a:schemeClr>
                </a:solidFill>
              </a:rPr>
              <a:t>, 2020</a:t>
            </a:r>
          </a:p>
        </p:txBody>
      </p:sp>
    </p:spTree>
    <p:extLst>
      <p:ext uri="{BB962C8B-B14F-4D97-AF65-F5344CB8AC3E}">
        <p14:creationId xmlns:p14="http://schemas.microsoft.com/office/powerpoint/2010/main" val="1385098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Police Officer’s </a:t>
            </a:r>
            <a:br>
              <a:rPr lang="en-US" dirty="0" smtClean="0"/>
            </a:br>
            <a:r>
              <a:rPr lang="en-US" dirty="0" smtClean="0"/>
              <a:t>Discharge of Weapon</a:t>
            </a:r>
            <a:endParaRPr lang="en-US" dirty="0"/>
          </a:p>
        </p:txBody>
      </p:sp>
      <p:sp>
        <p:nvSpPr>
          <p:cNvPr id="3" name="Content Placeholder 2"/>
          <p:cNvSpPr>
            <a:spLocks noGrp="1"/>
          </p:cNvSpPr>
          <p:nvPr>
            <p:ph idx="1"/>
          </p:nvPr>
        </p:nvSpPr>
        <p:spPr>
          <a:xfrm>
            <a:off x="680321" y="2336872"/>
            <a:ext cx="10737322" cy="4088641"/>
          </a:xfrm>
        </p:spPr>
        <p:txBody>
          <a:bodyPr>
            <a:noAutofit/>
          </a:bodyPr>
          <a:lstStyle/>
          <a:p>
            <a:r>
              <a:rPr lang="en-US" dirty="0" smtClean="0"/>
              <a:t>Requires state and local police and peace officers, whether on or off duty, to report to a supervisor within six hours of the discharge of their weapon under circumstances where a person could have been struck.</a:t>
            </a:r>
          </a:p>
          <a:p>
            <a:r>
              <a:rPr lang="en-US" dirty="0" smtClean="0"/>
              <a:t>Verbal report to supervisor within six hours and a written report within 48 hours of the occurrence.</a:t>
            </a:r>
          </a:p>
          <a:p>
            <a:r>
              <a:rPr lang="en-US" dirty="0" smtClean="0"/>
              <a:t>Police department policies should be revised to include this new reporting requirement.</a:t>
            </a:r>
          </a:p>
          <a:p>
            <a:r>
              <a:rPr lang="en-US" dirty="0" smtClean="0"/>
              <a:t>Effective </a:t>
            </a:r>
            <a:r>
              <a:rPr lang="en-US" b="1" i="1" u="sng" dirty="0" smtClean="0">
                <a:solidFill>
                  <a:schemeClr val="accent2">
                    <a:lumMod val="50000"/>
                  </a:schemeClr>
                </a:solidFill>
              </a:rPr>
              <a:t>September 13</a:t>
            </a:r>
            <a:r>
              <a:rPr lang="en-US" b="1" i="1" u="sng" baseline="30000" dirty="0" smtClean="0">
                <a:solidFill>
                  <a:schemeClr val="accent2">
                    <a:lumMod val="50000"/>
                  </a:schemeClr>
                </a:solidFill>
              </a:rPr>
              <a:t>th</a:t>
            </a:r>
            <a:r>
              <a:rPr lang="en-US" b="1" i="1" u="sng" dirty="0" smtClean="0">
                <a:solidFill>
                  <a:schemeClr val="accent2">
                    <a:lumMod val="50000"/>
                  </a:schemeClr>
                </a:solidFill>
              </a:rPr>
              <a:t>, 2020</a:t>
            </a:r>
            <a:r>
              <a:rPr lang="en-US" dirty="0" smtClean="0"/>
              <a:t>.</a:t>
            </a:r>
          </a:p>
          <a:p>
            <a:pPr lvl="1"/>
            <a:r>
              <a:rPr lang="en-US" sz="2400" dirty="0" smtClean="0">
                <a:solidFill>
                  <a:srgbClr val="FF0000"/>
                </a:solidFill>
              </a:rPr>
              <a:t>ACCREDITATION</a:t>
            </a:r>
            <a:r>
              <a:rPr lang="en-US" sz="2400" dirty="0" smtClean="0"/>
              <a:t>- Been implemented since 2010 </a:t>
            </a:r>
            <a:endParaRPr lang="en-US" sz="2400" dirty="0"/>
          </a:p>
        </p:txBody>
      </p:sp>
    </p:spTree>
    <p:extLst>
      <p:ext uri="{BB962C8B-B14F-4D97-AF65-F5344CB8AC3E}">
        <p14:creationId xmlns:p14="http://schemas.microsoft.com/office/powerpoint/2010/main" val="322008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Right to Medical and Mental Health</a:t>
            </a:r>
            <a:endParaRPr lang="en-US" dirty="0"/>
          </a:p>
        </p:txBody>
      </p:sp>
      <p:sp>
        <p:nvSpPr>
          <p:cNvPr id="3" name="Content Placeholder 2"/>
          <p:cNvSpPr>
            <a:spLocks noGrp="1"/>
          </p:cNvSpPr>
          <p:nvPr>
            <p:ph idx="1"/>
          </p:nvPr>
        </p:nvSpPr>
        <p:spPr>
          <a:xfrm>
            <a:off x="680321" y="2336872"/>
            <a:ext cx="10860890" cy="4187495"/>
          </a:xfrm>
        </p:spPr>
        <p:txBody>
          <a:bodyPr>
            <a:normAutofit lnSpcReduction="10000"/>
          </a:bodyPr>
          <a:lstStyle/>
          <a:p>
            <a:r>
              <a:rPr lang="en-US" dirty="0" smtClean="0"/>
              <a:t>Attention- While in Police Custody</a:t>
            </a:r>
          </a:p>
          <a:p>
            <a:r>
              <a:rPr lang="en-US" dirty="0" smtClean="0"/>
              <a:t>Amends the NYS Civil Rights Law to affirm the right to medical and mental health attention while in Police custody and established a private right of action against an officer if the individual did not receive reasonable and good faith attention, assistance or treatment and as a result suffered injury or significant exacerbation of injury.</a:t>
            </a:r>
          </a:p>
          <a:p>
            <a:r>
              <a:rPr lang="en-US" dirty="0" smtClean="0"/>
              <a:t>Police Officers should be trained about this addition of a private right of action for failure to provide reasonable and good faith attention, assistance or treatment to a person in police custody.</a:t>
            </a:r>
          </a:p>
          <a:p>
            <a:r>
              <a:rPr lang="en-US" dirty="0" smtClean="0"/>
              <a:t>Effective </a:t>
            </a:r>
            <a:r>
              <a:rPr lang="en-US" b="1" i="1" u="sng" dirty="0" smtClean="0">
                <a:solidFill>
                  <a:schemeClr val="accent2">
                    <a:lumMod val="50000"/>
                  </a:schemeClr>
                </a:solidFill>
              </a:rPr>
              <a:t>June 15</a:t>
            </a:r>
            <a:r>
              <a:rPr lang="en-US" b="1" i="1" u="sng" baseline="30000" dirty="0" smtClean="0">
                <a:solidFill>
                  <a:schemeClr val="accent2">
                    <a:lumMod val="50000"/>
                  </a:schemeClr>
                </a:solidFill>
              </a:rPr>
              <a:t>th</a:t>
            </a:r>
            <a:r>
              <a:rPr lang="en-US" b="1" i="1" u="sng" dirty="0" smtClean="0">
                <a:solidFill>
                  <a:schemeClr val="accent2">
                    <a:lumMod val="50000"/>
                  </a:schemeClr>
                </a:solidFill>
              </a:rPr>
              <a:t>, 2020</a:t>
            </a:r>
            <a:r>
              <a:rPr lang="en-US" dirty="0" smtClean="0"/>
              <a:t>.</a:t>
            </a:r>
          </a:p>
          <a:p>
            <a:r>
              <a:rPr lang="en-US" dirty="0" smtClean="0"/>
              <a:t>In the process of reviewing and adding to our Use of Force policy. </a:t>
            </a:r>
            <a:endParaRPr lang="en-US" dirty="0"/>
          </a:p>
        </p:txBody>
      </p:sp>
    </p:spTree>
    <p:extLst>
      <p:ext uri="{BB962C8B-B14F-4D97-AF65-F5344CB8AC3E}">
        <p14:creationId xmlns:p14="http://schemas.microsoft.com/office/powerpoint/2010/main" val="4271498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DO WE GO FROM HERE?</a:t>
            </a:r>
            <a:endParaRPr lang="en-US" dirty="0"/>
          </a:p>
        </p:txBody>
      </p:sp>
      <p:sp>
        <p:nvSpPr>
          <p:cNvPr id="3" name="Content Placeholder 2"/>
          <p:cNvSpPr>
            <a:spLocks noGrp="1"/>
          </p:cNvSpPr>
          <p:nvPr>
            <p:ph idx="1"/>
          </p:nvPr>
        </p:nvSpPr>
        <p:spPr/>
        <p:txBody>
          <a:bodyPr/>
          <a:lstStyle/>
          <a:p>
            <a:pPr lvl="1"/>
            <a:r>
              <a:rPr lang="en-US" smtClean="0"/>
              <a:t>Additional public group forum meetings</a:t>
            </a:r>
          </a:p>
          <a:p>
            <a:pPr lvl="1"/>
            <a:r>
              <a:rPr lang="en-US" smtClean="0"/>
              <a:t>Additional college forum meetings</a:t>
            </a:r>
          </a:p>
          <a:p>
            <a:pPr lvl="1"/>
            <a:r>
              <a:rPr lang="en-US" smtClean="0"/>
              <a:t>Review of Policy/Procedures</a:t>
            </a:r>
          </a:p>
          <a:p>
            <a:pPr lvl="1"/>
            <a:r>
              <a:rPr lang="en-US" smtClean="0"/>
              <a:t>Review of Use of Force Policies (presently available to public on Sheriff App)</a:t>
            </a:r>
          </a:p>
          <a:p>
            <a:pPr lvl="1"/>
            <a:r>
              <a:rPr lang="en-US" smtClean="0"/>
              <a:t>Review Use of Force reporting procedure to State (currently being completed)</a:t>
            </a:r>
          </a:p>
          <a:p>
            <a:pPr lvl="1"/>
            <a:r>
              <a:rPr lang="en-US" smtClean="0"/>
              <a:t>Meet with Chief Executive Officer for future planning and review of Police Reform</a:t>
            </a:r>
            <a:endParaRPr lang="en-US" dirty="0"/>
          </a:p>
        </p:txBody>
      </p:sp>
    </p:spTree>
    <p:extLst>
      <p:ext uri="{BB962C8B-B14F-4D97-AF65-F5344CB8AC3E}">
        <p14:creationId xmlns:p14="http://schemas.microsoft.com/office/powerpoint/2010/main" val="2287436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0" y="2774075"/>
            <a:ext cx="12035481" cy="1287180"/>
          </a:xfrm>
        </p:spPr>
        <p:txBody>
          <a:bodyPr anchor="ctr">
            <a:normAutofit/>
          </a:bodyPr>
          <a:lstStyle/>
          <a:p>
            <a:pPr marL="0" indent="0" algn="ctr">
              <a:buNone/>
            </a:pPr>
            <a:r>
              <a:rPr lang="en-US" sz="4800" dirty="0" smtClean="0">
                <a:solidFill>
                  <a:srgbClr val="FFFFFF"/>
                </a:solidFill>
              </a:rPr>
              <a:t>Questions???</a:t>
            </a:r>
            <a:endParaRPr lang="en-US" sz="4800" dirty="0">
              <a:solidFill>
                <a:srgbClr val="FFFFFF"/>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25" y="2371845"/>
            <a:ext cx="2101303" cy="2101303"/>
          </a:xfrm>
          <a:prstGeom prst="rect">
            <a:avLst/>
          </a:prstGeom>
        </p:spPr>
      </p:pic>
    </p:spTree>
    <p:extLst>
      <p:ext uri="{BB962C8B-B14F-4D97-AF65-F5344CB8AC3E}">
        <p14:creationId xmlns:p14="http://schemas.microsoft.com/office/powerpoint/2010/main" val="232434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Sir Robert Peel</a:t>
            </a:r>
            <a:endParaRPr lang="en-US" dirty="0"/>
          </a:p>
        </p:txBody>
      </p:sp>
      <p:sp>
        <p:nvSpPr>
          <p:cNvPr id="3" name="Content Placeholder 2"/>
          <p:cNvSpPr>
            <a:spLocks noGrp="1"/>
          </p:cNvSpPr>
          <p:nvPr>
            <p:ph idx="1"/>
          </p:nvPr>
        </p:nvSpPr>
        <p:spPr>
          <a:xfrm>
            <a:off x="680321" y="2336873"/>
            <a:ext cx="10737322" cy="3599316"/>
          </a:xfrm>
        </p:spPr>
        <p:txBody>
          <a:bodyPr/>
          <a:lstStyle/>
          <a:p>
            <a:pPr marL="0" indent="0">
              <a:buNone/>
            </a:pPr>
            <a:r>
              <a:rPr lang="en-US" dirty="0" smtClean="0">
                <a:solidFill>
                  <a:schemeClr val="bg2"/>
                </a:solidFill>
              </a:rPr>
              <a:t>“ The Ability of the police to perform their duties is dependent upon public approval of police existence, actions, behavior and the ability of the police to secure and maintain public respect.” (1829)</a:t>
            </a:r>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540" y="3492684"/>
            <a:ext cx="4422884" cy="2946212"/>
          </a:xfrm>
          <a:prstGeom prst="rect">
            <a:avLst/>
          </a:prstGeom>
        </p:spPr>
      </p:pic>
    </p:spTree>
    <p:extLst>
      <p:ext uri="{BB962C8B-B14F-4D97-AF65-F5344CB8AC3E}">
        <p14:creationId xmlns:p14="http://schemas.microsoft.com/office/powerpoint/2010/main" val="284922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41" y="753228"/>
            <a:ext cx="12035481" cy="1080938"/>
          </a:xfrm>
        </p:spPr>
        <p:txBody>
          <a:bodyPr>
            <a:normAutofit/>
          </a:bodyPr>
          <a:lstStyle/>
          <a:p>
            <a:pPr algn="ctr"/>
            <a:r>
              <a:rPr lang="en-US" sz="4000" dirty="0" smtClean="0"/>
              <a:t>POLICE REFORM</a:t>
            </a:r>
            <a:endParaRPr lang="en-US" sz="4000" dirty="0"/>
          </a:p>
        </p:txBody>
      </p:sp>
      <p:sp>
        <p:nvSpPr>
          <p:cNvPr id="3" name="Content Placeholder 2"/>
          <p:cNvSpPr>
            <a:spLocks noGrp="1"/>
          </p:cNvSpPr>
          <p:nvPr>
            <p:ph idx="1"/>
          </p:nvPr>
        </p:nvSpPr>
        <p:spPr>
          <a:xfrm>
            <a:off x="968645" y="2627870"/>
            <a:ext cx="10218339" cy="3468129"/>
          </a:xfrm>
        </p:spPr>
        <p:txBody>
          <a:bodyPr>
            <a:normAutofit/>
          </a:bodyPr>
          <a:lstStyle/>
          <a:p>
            <a:pPr marL="0" indent="0">
              <a:buNone/>
            </a:pPr>
            <a:r>
              <a:rPr lang="en-US" b="1" dirty="0" smtClean="0">
                <a:solidFill>
                  <a:schemeClr val="bg2"/>
                </a:solidFill>
              </a:rPr>
              <a:t>Compliance with the Governors' Executive Order 203 – New York State Police Reform and Reinvention Collaborative</a:t>
            </a:r>
          </a:p>
          <a:p>
            <a:r>
              <a:rPr lang="en-US" dirty="0" smtClean="0">
                <a:solidFill>
                  <a:schemeClr val="bg2"/>
                </a:solidFill>
              </a:rPr>
              <a:t>Accordingly, the New York State Sheriffs Association is recommending that Sheriffs voluntarily and proactively undertake  the process of review, consultation and planning outlined in the Governor's Executive Order 203, engaging their communities and stakeholders in the process  </a:t>
            </a:r>
          </a:p>
          <a:p>
            <a:pPr marL="0" indent="0">
              <a:buNone/>
            </a:pPr>
            <a:endParaRPr lang="en-US" dirty="0">
              <a:solidFill>
                <a:schemeClr val="bg2"/>
              </a:solidFill>
            </a:endParaRPr>
          </a:p>
          <a:p>
            <a:pPr marL="0" indent="0" algn="ctr">
              <a:buNone/>
            </a:pPr>
            <a:r>
              <a:rPr lang="en-US" b="1" dirty="0">
                <a:solidFill>
                  <a:schemeClr val="accent2">
                    <a:lumMod val="50000"/>
                  </a:schemeClr>
                </a:solidFill>
                <a:latin typeface="Franklin Gothic Demi" panose="020B0703020102020204" pitchFamily="34" charset="0"/>
              </a:rPr>
              <a:t>Even the best agencies can find opportunities for improvement, and this process </a:t>
            </a:r>
            <a:r>
              <a:rPr lang="en-US" b="1" dirty="0" smtClean="0">
                <a:solidFill>
                  <a:schemeClr val="accent2">
                    <a:lumMod val="50000"/>
                  </a:schemeClr>
                </a:solidFill>
                <a:latin typeface="Franklin Gothic Demi" panose="020B0703020102020204" pitchFamily="34" charset="0"/>
              </a:rPr>
              <a:t>should not </a:t>
            </a:r>
            <a:r>
              <a:rPr lang="en-US" b="1" dirty="0">
                <a:solidFill>
                  <a:schemeClr val="accent2">
                    <a:lumMod val="50000"/>
                  </a:schemeClr>
                </a:solidFill>
                <a:latin typeface="Franklin Gothic Demi" panose="020B0703020102020204" pitchFamily="34" charset="0"/>
              </a:rPr>
              <a:t>be viewed negatively</a:t>
            </a:r>
          </a:p>
          <a:p>
            <a:pPr marL="0" indent="0">
              <a:buNone/>
            </a:pPr>
            <a:endParaRPr lang="en-US" i="1" dirty="0" smtClean="0">
              <a:solidFill>
                <a:schemeClr val="accent2">
                  <a:lumMod val="50000"/>
                </a:schemeClr>
              </a:solidFill>
            </a:endParaRPr>
          </a:p>
        </p:txBody>
      </p:sp>
    </p:spTree>
    <p:extLst>
      <p:ext uri="{BB962C8B-B14F-4D97-AF65-F5344CB8AC3E}">
        <p14:creationId xmlns:p14="http://schemas.microsoft.com/office/powerpoint/2010/main" val="200797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10745560" cy="4203970"/>
          </a:xfrm>
        </p:spPr>
        <p:txBody>
          <a:bodyPr>
            <a:normAutofit/>
          </a:bodyPr>
          <a:lstStyle/>
          <a:p>
            <a:pPr marL="0" lvl="0" indent="0">
              <a:buNone/>
            </a:pPr>
            <a:r>
              <a:rPr lang="en-US" sz="3200" b="1" u="sng" dirty="0">
                <a:solidFill>
                  <a:schemeClr val="bg2"/>
                </a:solidFill>
              </a:rPr>
              <a:t>The c</a:t>
            </a:r>
            <a:r>
              <a:rPr lang="en-US" sz="3200" b="1" u="sng" dirty="0" smtClean="0">
                <a:solidFill>
                  <a:schemeClr val="bg2"/>
                </a:solidFill>
              </a:rPr>
              <a:t>ounty </a:t>
            </a:r>
            <a:r>
              <a:rPr lang="en-US" sz="3200" b="1" u="sng" dirty="0">
                <a:solidFill>
                  <a:schemeClr val="bg2"/>
                </a:solidFill>
              </a:rPr>
              <a:t>must perform a comprehensive review of current Sheriff’s Office deployments, strategies, policies, procedures and practices.</a:t>
            </a:r>
            <a:r>
              <a:rPr lang="en-US" sz="3200" b="1" dirty="0">
                <a:solidFill>
                  <a:schemeClr val="bg2"/>
                </a:solidFill>
              </a:rPr>
              <a:t> </a:t>
            </a:r>
            <a:endParaRPr lang="en-US" sz="3200" b="1" dirty="0" smtClean="0">
              <a:solidFill>
                <a:schemeClr val="bg2"/>
              </a:solidFill>
            </a:endParaRPr>
          </a:p>
          <a:p>
            <a:pPr marL="0" lvl="0" indent="0">
              <a:buNone/>
            </a:pPr>
            <a:endParaRPr lang="en-US" sz="3200" b="1" dirty="0" smtClean="0">
              <a:solidFill>
                <a:schemeClr val="bg2"/>
              </a:solidFill>
            </a:endParaRPr>
          </a:p>
          <a:p>
            <a:pPr marL="0" lvl="0" indent="0">
              <a:buNone/>
            </a:pPr>
            <a:r>
              <a:rPr lang="en-US" sz="3200" dirty="0" smtClean="0">
                <a:solidFill>
                  <a:schemeClr val="bg2"/>
                </a:solidFill>
              </a:rPr>
              <a:t>This was initiated </a:t>
            </a:r>
            <a:r>
              <a:rPr lang="en-US" sz="3200" dirty="0">
                <a:solidFill>
                  <a:schemeClr val="bg2"/>
                </a:solidFill>
              </a:rPr>
              <a:t>by the Sheriff providing the </a:t>
            </a:r>
            <a:r>
              <a:rPr lang="en-US" sz="3200" dirty="0" smtClean="0">
                <a:solidFill>
                  <a:schemeClr val="bg2"/>
                </a:solidFill>
              </a:rPr>
              <a:t>county </a:t>
            </a:r>
            <a:r>
              <a:rPr lang="en-US" sz="3200" dirty="0">
                <a:solidFill>
                  <a:schemeClr val="bg2"/>
                </a:solidFill>
              </a:rPr>
              <a:t>legislative body with </a:t>
            </a:r>
            <a:r>
              <a:rPr lang="en-US" sz="3200" dirty="0" smtClean="0">
                <a:solidFill>
                  <a:schemeClr val="bg2"/>
                </a:solidFill>
              </a:rPr>
              <a:t>an overview </a:t>
            </a:r>
            <a:r>
              <a:rPr lang="en-US" sz="3200" dirty="0">
                <a:solidFill>
                  <a:schemeClr val="bg2"/>
                </a:solidFill>
              </a:rPr>
              <a:t>on the </a:t>
            </a:r>
            <a:r>
              <a:rPr lang="en-US" sz="3200" dirty="0" smtClean="0">
                <a:solidFill>
                  <a:schemeClr val="bg2"/>
                </a:solidFill>
              </a:rPr>
              <a:t>Executive Order 203 before </a:t>
            </a:r>
            <a:r>
              <a:rPr lang="en-US" sz="3200" dirty="0">
                <a:solidFill>
                  <a:schemeClr val="bg2"/>
                </a:solidFill>
              </a:rPr>
              <a:t>the full </a:t>
            </a:r>
            <a:r>
              <a:rPr lang="en-US" sz="3200" dirty="0" smtClean="0">
                <a:solidFill>
                  <a:schemeClr val="bg2"/>
                </a:solidFill>
              </a:rPr>
              <a:t>Legislative Board</a:t>
            </a:r>
            <a:r>
              <a:rPr lang="en-US" sz="3200" dirty="0">
                <a:solidFill>
                  <a:schemeClr val="bg2"/>
                </a:solidFill>
              </a:rPr>
              <a:t> </a:t>
            </a:r>
            <a:r>
              <a:rPr lang="en-US" sz="3200" dirty="0" smtClean="0">
                <a:solidFill>
                  <a:schemeClr val="bg2"/>
                </a:solidFill>
              </a:rPr>
              <a:t>on </a:t>
            </a:r>
            <a:r>
              <a:rPr lang="en-US" sz="3200" b="1" i="1" u="sng" dirty="0" smtClean="0">
                <a:solidFill>
                  <a:schemeClr val="bg1"/>
                </a:solidFill>
              </a:rPr>
              <a:t>July 13, 2020</a:t>
            </a:r>
            <a:r>
              <a:rPr lang="en-US" sz="3200" dirty="0" smtClean="0"/>
              <a:t>.</a:t>
            </a:r>
            <a:endParaRPr lang="en-US" dirty="0"/>
          </a:p>
        </p:txBody>
      </p:sp>
      <p:sp>
        <p:nvSpPr>
          <p:cNvPr id="5" name="Title 1"/>
          <p:cNvSpPr txBox="1">
            <a:spLocks/>
          </p:cNvSpPr>
          <p:nvPr/>
        </p:nvSpPr>
        <p:spPr>
          <a:xfrm>
            <a:off x="0" y="757347"/>
            <a:ext cx="12191999"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2">
                    <a:lumMod val="60000"/>
                    <a:lumOff val="40000"/>
                  </a:schemeClr>
                </a:solidFill>
                <a:latin typeface="+mj-lt"/>
                <a:ea typeface="+mj-ea"/>
                <a:cs typeface="+mj-cs"/>
              </a:defRPr>
            </a:lvl1pPr>
          </a:lstStyle>
          <a:p>
            <a:pPr algn="ctr"/>
            <a:r>
              <a:rPr lang="en-US" sz="4000" dirty="0"/>
              <a:t>EXECUTIVE ORDER </a:t>
            </a:r>
            <a:r>
              <a:rPr lang="en-US" sz="4000" dirty="0" smtClean="0"/>
              <a:t>203, Step 1</a:t>
            </a:r>
            <a:endParaRPr lang="en-US" sz="4000" dirty="0"/>
          </a:p>
        </p:txBody>
      </p:sp>
    </p:spTree>
    <p:extLst>
      <p:ext uri="{BB962C8B-B14F-4D97-AF65-F5344CB8AC3E}">
        <p14:creationId xmlns:p14="http://schemas.microsoft.com/office/powerpoint/2010/main" val="2047586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EXECUTIVE ORDER </a:t>
            </a:r>
            <a:r>
              <a:rPr lang="en-US" dirty="0" smtClean="0"/>
              <a:t>203, Step 2</a:t>
            </a:r>
            <a:endParaRPr lang="en-US" sz="4000" dirty="0"/>
          </a:p>
        </p:txBody>
      </p:sp>
      <p:sp>
        <p:nvSpPr>
          <p:cNvPr id="3" name="Content Placeholder 2"/>
          <p:cNvSpPr>
            <a:spLocks noGrp="1"/>
          </p:cNvSpPr>
          <p:nvPr>
            <p:ph idx="1"/>
          </p:nvPr>
        </p:nvSpPr>
        <p:spPr>
          <a:xfrm>
            <a:off x="672204" y="2336873"/>
            <a:ext cx="10844414" cy="4022738"/>
          </a:xfrm>
        </p:spPr>
        <p:txBody>
          <a:bodyPr>
            <a:normAutofit/>
          </a:bodyPr>
          <a:lstStyle/>
          <a:p>
            <a:pPr marL="0" indent="0">
              <a:spcAft>
                <a:spcPts val="600"/>
              </a:spcAft>
              <a:buNone/>
            </a:pPr>
            <a:r>
              <a:rPr lang="en-US" sz="2700" b="1" u="sng" dirty="0" smtClean="0">
                <a:solidFill>
                  <a:schemeClr val="bg2"/>
                </a:solidFill>
              </a:rPr>
              <a:t>The </a:t>
            </a:r>
            <a:r>
              <a:rPr lang="en-US" sz="2700" b="1" u="sng" dirty="0">
                <a:solidFill>
                  <a:schemeClr val="bg2"/>
                </a:solidFill>
              </a:rPr>
              <a:t>chief executive officer of the county is tasked to call together the Sheriff and stakeholders in the community to develop a plan for any needed improvements to current deployments, strategies, policies, procedures and practices. </a:t>
            </a:r>
            <a:endParaRPr lang="en-US" sz="2700" b="1" u="sng" dirty="0" smtClean="0">
              <a:solidFill>
                <a:schemeClr val="bg2"/>
              </a:solidFill>
            </a:endParaRPr>
          </a:p>
          <a:p>
            <a:pPr marL="0" indent="0">
              <a:buNone/>
            </a:pPr>
            <a:r>
              <a:rPr lang="en-US" sz="2700" dirty="0">
                <a:solidFill>
                  <a:schemeClr val="bg2"/>
                </a:solidFill>
              </a:rPr>
              <a:t>We use our knowledge, experience and professional judgement, combined with available information, data, analysis and research to develop our St. Lawrence County Sheriff’s Office policing strategies, policies and procedures. Some of the relevant strategies, policies and procedures and related issues are set forth </a:t>
            </a:r>
            <a:r>
              <a:rPr lang="en-US" sz="2700" dirty="0" smtClean="0">
                <a:solidFill>
                  <a:schemeClr val="bg2"/>
                </a:solidFill>
              </a:rPr>
              <a:t>in the next slides </a:t>
            </a:r>
            <a:r>
              <a:rPr lang="en-US" sz="2700" dirty="0">
                <a:solidFill>
                  <a:schemeClr val="bg2"/>
                </a:solidFill>
              </a:rPr>
              <a:t>for community discussion and comment.</a:t>
            </a:r>
          </a:p>
          <a:p>
            <a:pPr marL="0" indent="0">
              <a:buNone/>
            </a:pPr>
            <a:endParaRPr lang="en-US" b="1" u="sng" dirty="0"/>
          </a:p>
        </p:txBody>
      </p:sp>
    </p:spTree>
    <p:extLst>
      <p:ext uri="{BB962C8B-B14F-4D97-AF65-F5344CB8AC3E}">
        <p14:creationId xmlns:p14="http://schemas.microsoft.com/office/powerpoint/2010/main" val="267396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EXECUTIVE ORDER </a:t>
            </a:r>
            <a:r>
              <a:rPr lang="en-US" dirty="0" smtClean="0"/>
              <a:t>203, Step 3</a:t>
            </a:r>
            <a:endParaRPr lang="en-US" sz="4000" dirty="0"/>
          </a:p>
        </p:txBody>
      </p:sp>
      <p:sp>
        <p:nvSpPr>
          <p:cNvPr id="3" name="Content Placeholder 2"/>
          <p:cNvSpPr>
            <a:spLocks noGrp="1"/>
          </p:cNvSpPr>
          <p:nvPr>
            <p:ph idx="1"/>
          </p:nvPr>
        </p:nvSpPr>
        <p:spPr>
          <a:xfrm>
            <a:off x="705155" y="2205067"/>
            <a:ext cx="10778511" cy="3599316"/>
          </a:xfrm>
        </p:spPr>
        <p:txBody>
          <a:bodyPr>
            <a:noAutofit/>
          </a:bodyPr>
          <a:lstStyle/>
          <a:p>
            <a:pPr marL="0" indent="0">
              <a:buNone/>
            </a:pPr>
            <a:r>
              <a:rPr lang="en-US" sz="2900" b="1" u="sng" dirty="0" smtClean="0">
                <a:solidFill>
                  <a:schemeClr val="bg2"/>
                </a:solidFill>
              </a:rPr>
              <a:t>The plan shall be offered for public comment, and after consideration of such comments, shall be ratified by Resolution or adopted by Local Law, no later than April 1, 2021.</a:t>
            </a:r>
            <a:r>
              <a:rPr lang="en-US" sz="2900" u="sng" dirty="0" smtClean="0">
                <a:solidFill>
                  <a:schemeClr val="bg2"/>
                </a:solidFill>
              </a:rPr>
              <a:t>  </a:t>
            </a:r>
          </a:p>
          <a:p>
            <a:pPr marL="0" indent="0">
              <a:buNone/>
            </a:pPr>
            <a:endParaRPr lang="en-US" sz="1500" u="sng" dirty="0" smtClean="0">
              <a:solidFill>
                <a:schemeClr val="bg2"/>
              </a:solidFill>
            </a:endParaRPr>
          </a:p>
          <a:p>
            <a:pPr marL="0" indent="0">
              <a:buNone/>
            </a:pPr>
            <a:r>
              <a:rPr lang="en-US" sz="2900" dirty="0" smtClean="0">
                <a:solidFill>
                  <a:schemeClr val="bg2"/>
                </a:solidFill>
              </a:rPr>
              <a:t>The public comment on any proposed plan could come in the form of written comments or at a public hearing (especially if proceeding  Local Law) at a meeting of the legislative body. </a:t>
            </a:r>
            <a:r>
              <a:rPr lang="en-US" sz="2900" dirty="0" smtClean="0"/>
              <a:t>Public comment will be accepted at a meeting being held on </a:t>
            </a:r>
            <a:r>
              <a:rPr lang="en-US" sz="2900" b="1" i="1" u="sng" dirty="0" smtClean="0">
                <a:solidFill>
                  <a:schemeClr val="bg1"/>
                </a:solidFill>
              </a:rPr>
              <a:t>October 21, 2020</a:t>
            </a:r>
            <a:r>
              <a:rPr lang="en-US" sz="2900" dirty="0" smtClean="0"/>
              <a:t>.</a:t>
            </a:r>
            <a:endParaRPr lang="en-US" sz="2900" dirty="0">
              <a:solidFill>
                <a:schemeClr val="bg2"/>
              </a:solidFill>
            </a:endParaRPr>
          </a:p>
        </p:txBody>
      </p:sp>
    </p:spTree>
    <p:extLst>
      <p:ext uri="{BB962C8B-B14F-4D97-AF65-F5344CB8AC3E}">
        <p14:creationId xmlns:p14="http://schemas.microsoft.com/office/powerpoint/2010/main" val="4033580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Custom 11">
      <a:dk1>
        <a:sysClr val="windowText" lastClr="000000"/>
      </a:dk1>
      <a:lt1>
        <a:srgbClr val="7B4A3A"/>
      </a:lt1>
      <a:dk2>
        <a:srgbClr val="FFFFFF"/>
      </a:dk2>
      <a:lt2>
        <a:srgbClr val="FBEEC9"/>
      </a:lt2>
      <a:accent1>
        <a:srgbClr val="F0A22E"/>
      </a:accent1>
      <a:accent2>
        <a:srgbClr val="A5644E"/>
      </a:accent2>
      <a:accent3>
        <a:srgbClr val="B58B80"/>
      </a:accent3>
      <a:accent4>
        <a:srgbClr val="B58B80"/>
      </a:accent4>
      <a:accent5>
        <a:srgbClr val="A19574"/>
      </a:accent5>
      <a:accent6>
        <a:srgbClr val="A5644E"/>
      </a:accent6>
      <a:hlink>
        <a:srgbClr val="AD1F1F"/>
      </a:hlink>
      <a:folHlink>
        <a:srgbClr val="FFC42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1797</TotalTime>
  <Words>2521</Words>
  <Application>Microsoft Office PowerPoint</Application>
  <PresentationFormat>Widescreen</PresentationFormat>
  <Paragraphs>263</Paragraphs>
  <Slides>44</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Franklin Gothic Demi</vt:lpstr>
      <vt:lpstr>Times New Roman</vt:lpstr>
      <vt:lpstr>Trebuchet MS</vt:lpstr>
      <vt:lpstr>Berlin</vt:lpstr>
      <vt:lpstr>PDF</vt:lpstr>
      <vt:lpstr>Welcome</vt:lpstr>
      <vt:lpstr>Agenda</vt:lpstr>
      <vt:lpstr>Introductions</vt:lpstr>
      <vt:lpstr>Ground Rules</vt:lpstr>
      <vt:lpstr>Sir Robert Peel</vt:lpstr>
      <vt:lpstr>POLICE REFORM</vt:lpstr>
      <vt:lpstr>PowerPoint Presentation</vt:lpstr>
      <vt:lpstr>EXECUTIVE ORDER 203, Step 2</vt:lpstr>
      <vt:lpstr>EXECUTIVE ORDER 203, Step 3</vt:lpstr>
      <vt:lpstr>EXECUTIVE ORDER 203, Step 4</vt:lpstr>
      <vt:lpstr>PLAN DEVELOPMENT</vt:lpstr>
      <vt:lpstr>PowerPoint Presentation</vt:lpstr>
      <vt:lpstr>DEPUTY DEPLOYMENT</vt:lpstr>
      <vt:lpstr>PowerPoint Presentation</vt:lpstr>
      <vt:lpstr>DEPUTY DEPLOYMENT</vt:lpstr>
      <vt:lpstr>DEPUTY DEPLOYMENT</vt:lpstr>
      <vt:lpstr>DEPUTY DEPLOYMENT</vt:lpstr>
      <vt:lpstr>DETECTIVE DEPLOYMENT</vt:lpstr>
      <vt:lpstr>PowerPoint Presentation</vt:lpstr>
      <vt:lpstr>ACCOMPLISHMENTS TO DATE</vt:lpstr>
      <vt:lpstr>USE OF FORCE</vt:lpstr>
      <vt:lpstr>PROCEDURAL JUSTICE</vt:lpstr>
      <vt:lpstr>PROCEDURAL JUSTICE</vt:lpstr>
      <vt:lpstr>PROCEDURAL JUSTICE</vt:lpstr>
      <vt:lpstr>ANTI-BIAS AND ANTI-DISCRIMINATION</vt:lpstr>
      <vt:lpstr>DE-ESCALATION</vt:lpstr>
      <vt:lpstr>Hot Spot Policing</vt:lpstr>
      <vt:lpstr>Hot Spot Policing</vt:lpstr>
      <vt:lpstr>ACCREDITATION</vt:lpstr>
      <vt:lpstr>ACCREDITATION</vt:lpstr>
      <vt:lpstr>BODY CAMERAS</vt:lpstr>
      <vt:lpstr>Body CAMS</vt:lpstr>
      <vt:lpstr>Officer Evaluations</vt:lpstr>
      <vt:lpstr>Officer Wellness/ Well Being</vt:lpstr>
      <vt:lpstr>Repeal of 50-A</vt:lpstr>
      <vt:lpstr>Law Enforcement Misconduct  Investigative Office</vt:lpstr>
      <vt:lpstr>Law Enforcement Misconduct  Investigative Office</vt:lpstr>
      <vt:lpstr>Anti-Chokehold Act</vt:lpstr>
      <vt:lpstr>Anti-Chokehold Act</vt:lpstr>
      <vt:lpstr>Police Statistics and  Transparency Act</vt:lpstr>
      <vt:lpstr>Reporting Police Officer’s  Discharge of Weapon</vt:lpstr>
      <vt:lpstr>Right to Medical and Mental Health</vt:lpstr>
      <vt:lpstr>WHERE DO WE GO FROM HERE?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Bigwarfe, Brooks</dc:creator>
  <cp:lastModifiedBy>Whittaker, Jeff</cp:lastModifiedBy>
  <cp:revision>131</cp:revision>
  <cp:lastPrinted>2020-10-09T17:01:34Z</cp:lastPrinted>
  <dcterms:created xsi:type="dcterms:W3CDTF">2020-07-08T22:02:25Z</dcterms:created>
  <dcterms:modified xsi:type="dcterms:W3CDTF">2020-10-15T18:14:45Z</dcterms:modified>
</cp:coreProperties>
</file>